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2B_8FDB7181.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60" r:id="rId5"/>
    <p:sldId id="289" r:id="rId6"/>
    <p:sldId id="288" r:id="rId7"/>
    <p:sldId id="283" r:id="rId8"/>
    <p:sldId id="296" r:id="rId9"/>
    <p:sldId id="261" r:id="rId10"/>
    <p:sldId id="291" r:id="rId11"/>
    <p:sldId id="317" r:id="rId12"/>
    <p:sldId id="293" r:id="rId13"/>
    <p:sldId id="297" r:id="rId14"/>
    <p:sldId id="286" r:id="rId15"/>
    <p:sldId id="318" r:id="rId16"/>
    <p:sldId id="299" r:id="rId17"/>
    <p:sldId id="319" r:id="rId18"/>
    <p:sldId id="321" r:id="rId19"/>
    <p:sldId id="295" r:id="rId20"/>
    <p:sldId id="285" r:id="rId21"/>
    <p:sldId id="320" r:id="rId22"/>
    <p:sldId id="276" r:id="rId23"/>
    <p:sldId id="322" r:id="rId24"/>
    <p:sldId id="324" r:id="rId25"/>
    <p:sldId id="298" r:id="rId26"/>
    <p:sldId id="323" r:id="rId27"/>
    <p:sldId id="271" r:id="rId28"/>
    <p:sldId id="325" r:id="rId29"/>
    <p:sldId id="280" r:id="rId30"/>
    <p:sldId id="326" r:id="rId31"/>
    <p:sldId id="264" r:id="rId32"/>
    <p:sldId id="284" r:id="rId33"/>
    <p:sldId id="290" r:id="rId34"/>
    <p:sldId id="327" r:id="rId35"/>
    <p:sldId id="328" r:id="rId36"/>
    <p:sldId id="310" r:id="rId3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4BB46E-C58D-79EB-8A91-AF02A353D872}" name="Jennifer Bundy" initials="JB" userId="S::jennifer.bundy@ccmapd.com::b4aa85ae-52d6-4a0f-8dc1-36aaad1686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2B1"/>
    <a:srgbClr val="194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omments/modernComment_12B_8FDB7181.xml><?xml version="1.0" encoding="utf-8"?>
<p188:cmLst xmlns:a="http://schemas.openxmlformats.org/drawingml/2006/main" xmlns:r="http://schemas.openxmlformats.org/officeDocument/2006/relationships" xmlns:p188="http://schemas.microsoft.com/office/powerpoint/2018/8/main">
  <p188:cm id="{5AF27330-A82D-4B3D-927F-DBF845921D5B}" authorId="{684BB46E-C58D-79EB-8A91-AF02A353D872}" created="2022-08-11T18:02:07.304">
    <pc:sldMkLst xmlns:pc="http://schemas.microsoft.com/office/powerpoint/2013/main/command">
      <pc:docMk/>
      <pc:sldMk cId="2413523329" sldId="299"/>
    </pc:sldMkLst>
    <p188:txBody>
      <a:bodyPr/>
      <a:lstStyle/>
      <a:p>
        <a:r>
          <a:rPr lang="en-US"/>
          <a:t>Create org chart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31F7B-1242-45B1-8422-C36003DD8E8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9EE429F-07F3-4480-ACA5-40C5D9F2A70A}">
      <dgm:prSet phldrT="[Text]"/>
      <dgm:spPr/>
      <dgm:t>
        <a:bodyPr/>
        <a:lstStyle/>
        <a:p>
          <a:r>
            <a:rPr lang="en-US"/>
            <a:t>CEO</a:t>
          </a:r>
        </a:p>
      </dgm:t>
    </dgm:pt>
    <dgm:pt modelId="{49FE7FDE-29BC-47EE-B4C3-44E047B92D2A}" type="parTrans" cxnId="{22D6C58C-96B3-4A92-A35C-4ADF5AF0137B}">
      <dgm:prSet/>
      <dgm:spPr/>
      <dgm:t>
        <a:bodyPr/>
        <a:lstStyle/>
        <a:p>
          <a:endParaRPr lang="en-US"/>
        </a:p>
      </dgm:t>
    </dgm:pt>
    <dgm:pt modelId="{660821C0-5A7B-424F-8A3D-9FC763C52D17}" type="sibTrans" cxnId="{22D6C58C-96B3-4A92-A35C-4ADF5AF0137B}">
      <dgm:prSet/>
      <dgm:spPr/>
      <dgm:t>
        <a:bodyPr/>
        <a:lstStyle/>
        <a:p>
          <a:endParaRPr lang="en-US"/>
        </a:p>
      </dgm:t>
    </dgm:pt>
    <dgm:pt modelId="{140BC4E7-EA92-4DE8-A017-C38BF9B25B19}">
      <dgm:prSet phldrT="[Text]"/>
      <dgm:spPr/>
      <dgm:t>
        <a:bodyPr/>
        <a:lstStyle/>
        <a:p>
          <a:r>
            <a:rPr lang="en-US"/>
            <a:t>CCO</a:t>
          </a:r>
        </a:p>
      </dgm:t>
    </dgm:pt>
    <dgm:pt modelId="{645F1A39-EC6F-49F2-949F-3AADD4E4DCCA}" type="parTrans" cxnId="{98910DE2-8246-4852-B3EC-B095E3CF6A20}">
      <dgm:prSet/>
      <dgm:spPr/>
      <dgm:t>
        <a:bodyPr/>
        <a:lstStyle/>
        <a:p>
          <a:endParaRPr lang="en-US"/>
        </a:p>
      </dgm:t>
    </dgm:pt>
    <dgm:pt modelId="{CA47D7B6-05BD-4279-80BF-B8F10953ACF4}" type="sibTrans" cxnId="{98910DE2-8246-4852-B3EC-B095E3CF6A20}">
      <dgm:prSet/>
      <dgm:spPr/>
      <dgm:t>
        <a:bodyPr/>
        <a:lstStyle/>
        <a:p>
          <a:endParaRPr lang="en-US"/>
        </a:p>
      </dgm:t>
    </dgm:pt>
    <dgm:pt modelId="{B899A1A8-E6ED-4CC0-9A2C-2ECC5AD3924B}">
      <dgm:prSet phldrT="[Text]"/>
      <dgm:spPr/>
      <dgm:t>
        <a:bodyPr/>
        <a:lstStyle/>
        <a:p>
          <a:r>
            <a:rPr lang="en-US"/>
            <a:t>Director, CM</a:t>
          </a:r>
        </a:p>
      </dgm:t>
    </dgm:pt>
    <dgm:pt modelId="{21C7BF09-491A-4CC8-A786-B40311F0AC45}" type="parTrans" cxnId="{27C14CB5-DD32-4FDF-BBB8-8535BED82EE8}">
      <dgm:prSet/>
      <dgm:spPr/>
      <dgm:t>
        <a:bodyPr/>
        <a:lstStyle/>
        <a:p>
          <a:endParaRPr lang="en-US"/>
        </a:p>
      </dgm:t>
    </dgm:pt>
    <dgm:pt modelId="{B4321328-FBD3-4C01-9544-9275CC04669A}" type="sibTrans" cxnId="{27C14CB5-DD32-4FDF-BBB8-8535BED82EE8}">
      <dgm:prSet/>
      <dgm:spPr/>
      <dgm:t>
        <a:bodyPr/>
        <a:lstStyle/>
        <a:p>
          <a:endParaRPr lang="en-US"/>
        </a:p>
      </dgm:t>
    </dgm:pt>
    <dgm:pt modelId="{D115CF5E-3F9A-4526-B768-F61EB64E54AF}">
      <dgm:prSet phldrT="[Text]"/>
      <dgm:spPr/>
      <dgm:t>
        <a:bodyPr/>
        <a:lstStyle/>
        <a:p>
          <a:r>
            <a:rPr lang="en-US"/>
            <a:t>Case Managers</a:t>
          </a:r>
        </a:p>
      </dgm:t>
    </dgm:pt>
    <dgm:pt modelId="{E9BC47BE-9B91-442D-9525-A3B6D5B9D5A5}" type="parTrans" cxnId="{6210428D-7A86-4218-88AF-29236840FE47}">
      <dgm:prSet/>
      <dgm:spPr/>
      <dgm:t>
        <a:bodyPr/>
        <a:lstStyle/>
        <a:p>
          <a:endParaRPr lang="en-US"/>
        </a:p>
      </dgm:t>
    </dgm:pt>
    <dgm:pt modelId="{4F024299-FDAC-4AF5-8385-30C98B140DC2}" type="sibTrans" cxnId="{6210428D-7A86-4218-88AF-29236840FE47}">
      <dgm:prSet/>
      <dgm:spPr/>
      <dgm:t>
        <a:bodyPr/>
        <a:lstStyle/>
        <a:p>
          <a:endParaRPr lang="en-US"/>
        </a:p>
      </dgm:t>
    </dgm:pt>
    <dgm:pt modelId="{FBCEDDAC-90D2-493E-A9EB-5CD9DF10EA8A}">
      <dgm:prSet phldrT="[Text]"/>
      <dgm:spPr/>
      <dgm:t>
        <a:bodyPr/>
        <a:lstStyle/>
        <a:p>
          <a:r>
            <a:rPr lang="en-US"/>
            <a:t>Behavioral Health Nurse</a:t>
          </a:r>
        </a:p>
      </dgm:t>
    </dgm:pt>
    <dgm:pt modelId="{A956A64A-7CE7-41FC-9597-D0FE2B62D6DA}" type="parTrans" cxnId="{2E489304-E480-45BB-B935-E3BB5CCD3DBF}">
      <dgm:prSet/>
      <dgm:spPr/>
      <dgm:t>
        <a:bodyPr/>
        <a:lstStyle/>
        <a:p>
          <a:endParaRPr lang="en-US"/>
        </a:p>
      </dgm:t>
    </dgm:pt>
    <dgm:pt modelId="{B9C92255-7BDA-4E60-A9BA-A574BCB44010}" type="sibTrans" cxnId="{2E489304-E480-45BB-B935-E3BB5CCD3DBF}">
      <dgm:prSet/>
      <dgm:spPr/>
      <dgm:t>
        <a:bodyPr/>
        <a:lstStyle/>
        <a:p>
          <a:endParaRPr lang="en-US"/>
        </a:p>
      </dgm:t>
    </dgm:pt>
    <dgm:pt modelId="{EC26598B-4FFA-41DF-A9D3-A93B80CFBD6A}">
      <dgm:prSet phldrT="[Text]"/>
      <dgm:spPr/>
      <dgm:t>
        <a:bodyPr/>
        <a:lstStyle/>
        <a:p>
          <a:r>
            <a:rPr lang="en-US"/>
            <a:t>Director, UM</a:t>
          </a:r>
        </a:p>
      </dgm:t>
    </dgm:pt>
    <dgm:pt modelId="{645BE90E-AFA6-4599-9811-4A32688619B3}" type="parTrans" cxnId="{8AE974DA-C250-4D09-88B3-4319898C6D40}">
      <dgm:prSet/>
      <dgm:spPr/>
      <dgm:t>
        <a:bodyPr/>
        <a:lstStyle/>
        <a:p>
          <a:endParaRPr lang="en-US"/>
        </a:p>
      </dgm:t>
    </dgm:pt>
    <dgm:pt modelId="{A75101F9-7667-4EC3-86F9-AAE6ACA1A138}" type="sibTrans" cxnId="{8AE974DA-C250-4D09-88B3-4319898C6D40}">
      <dgm:prSet/>
      <dgm:spPr/>
      <dgm:t>
        <a:bodyPr/>
        <a:lstStyle/>
        <a:p>
          <a:endParaRPr lang="en-US"/>
        </a:p>
      </dgm:t>
    </dgm:pt>
    <dgm:pt modelId="{82AD37E6-7E72-4B0B-9F4A-D23EA13BEA6D}">
      <dgm:prSet phldrT="[Text]"/>
      <dgm:spPr/>
      <dgm:t>
        <a:bodyPr/>
        <a:lstStyle/>
        <a:p>
          <a:r>
            <a:rPr lang="en-US" dirty="0"/>
            <a:t>Director, Quality &amp; Star Program</a:t>
          </a:r>
        </a:p>
      </dgm:t>
    </dgm:pt>
    <dgm:pt modelId="{B20018A2-E0DC-46D8-B761-21EA8CA5A3A4}" type="parTrans" cxnId="{00C8E3B8-F81D-43F3-AC1B-37A4445CB755}">
      <dgm:prSet/>
      <dgm:spPr/>
      <dgm:t>
        <a:bodyPr/>
        <a:lstStyle/>
        <a:p>
          <a:endParaRPr lang="en-US"/>
        </a:p>
      </dgm:t>
    </dgm:pt>
    <dgm:pt modelId="{A5C44D8F-2EB2-417B-9B80-3E3CCAF97240}" type="sibTrans" cxnId="{00C8E3B8-F81D-43F3-AC1B-37A4445CB755}">
      <dgm:prSet/>
      <dgm:spPr/>
      <dgm:t>
        <a:bodyPr/>
        <a:lstStyle/>
        <a:p>
          <a:endParaRPr lang="en-US"/>
        </a:p>
      </dgm:t>
    </dgm:pt>
    <dgm:pt modelId="{A343CD8E-0B70-4B2F-B7A4-74E368274AFC}">
      <dgm:prSet phldrT="[Text]"/>
      <dgm:spPr/>
      <dgm:t>
        <a:bodyPr/>
        <a:lstStyle/>
        <a:p>
          <a:r>
            <a:rPr lang="en-US"/>
            <a:t>Population Health Nurse</a:t>
          </a:r>
        </a:p>
      </dgm:t>
    </dgm:pt>
    <dgm:pt modelId="{22340D77-11D8-4B74-AA8E-1843243ED212}" type="parTrans" cxnId="{2A46AA3B-9F13-426F-893E-2D320FB3ABE4}">
      <dgm:prSet/>
      <dgm:spPr/>
      <dgm:t>
        <a:bodyPr/>
        <a:lstStyle/>
        <a:p>
          <a:endParaRPr lang="en-US"/>
        </a:p>
      </dgm:t>
    </dgm:pt>
    <dgm:pt modelId="{D0A9A8BC-1953-469D-B048-5EF8CB0B2A28}" type="sibTrans" cxnId="{2A46AA3B-9F13-426F-893E-2D320FB3ABE4}">
      <dgm:prSet/>
      <dgm:spPr/>
      <dgm:t>
        <a:bodyPr/>
        <a:lstStyle/>
        <a:p>
          <a:endParaRPr lang="en-US"/>
        </a:p>
      </dgm:t>
    </dgm:pt>
    <dgm:pt modelId="{1F8333CC-E56D-4011-931F-28EE7107B0C0}">
      <dgm:prSet phldrT="[Text]"/>
      <dgm:spPr/>
      <dgm:t>
        <a:bodyPr/>
        <a:lstStyle/>
        <a:p>
          <a:r>
            <a:rPr lang="en-US" dirty="0"/>
            <a:t>UM Nurse</a:t>
          </a:r>
        </a:p>
      </dgm:t>
    </dgm:pt>
    <dgm:pt modelId="{78F3B6E9-F843-4C7A-BDF0-1DD50B04DC22}" type="parTrans" cxnId="{594B54C8-7475-4505-862E-6406B3F75C2E}">
      <dgm:prSet/>
      <dgm:spPr/>
      <dgm:t>
        <a:bodyPr/>
        <a:lstStyle/>
        <a:p>
          <a:endParaRPr lang="en-US"/>
        </a:p>
      </dgm:t>
    </dgm:pt>
    <dgm:pt modelId="{0FACE44B-3DA5-4B0D-A380-AC44C7966AD3}" type="sibTrans" cxnId="{594B54C8-7475-4505-862E-6406B3F75C2E}">
      <dgm:prSet/>
      <dgm:spPr/>
      <dgm:t>
        <a:bodyPr/>
        <a:lstStyle/>
        <a:p>
          <a:endParaRPr lang="en-US"/>
        </a:p>
      </dgm:t>
    </dgm:pt>
    <dgm:pt modelId="{E1A6CC9A-6207-4C77-AB18-7B92199DC2DE}">
      <dgm:prSet phldrT="[Text]"/>
      <dgm:spPr/>
      <dgm:t>
        <a:bodyPr/>
        <a:lstStyle/>
        <a:p>
          <a:r>
            <a:rPr lang="en-US"/>
            <a:t>CM Program Manager</a:t>
          </a:r>
        </a:p>
      </dgm:t>
    </dgm:pt>
    <dgm:pt modelId="{7D461EEE-6508-47D8-BB1D-78584711C194}" type="parTrans" cxnId="{F4273BCA-C2A0-48E7-A057-F72782BB259D}">
      <dgm:prSet/>
      <dgm:spPr/>
      <dgm:t>
        <a:bodyPr/>
        <a:lstStyle/>
        <a:p>
          <a:endParaRPr lang="en-US"/>
        </a:p>
      </dgm:t>
    </dgm:pt>
    <dgm:pt modelId="{1868B409-AEB7-495D-BA08-5364F2DD7A0E}" type="sibTrans" cxnId="{F4273BCA-C2A0-48E7-A057-F72782BB259D}">
      <dgm:prSet/>
      <dgm:spPr/>
      <dgm:t>
        <a:bodyPr/>
        <a:lstStyle/>
        <a:p>
          <a:endParaRPr lang="en-US"/>
        </a:p>
      </dgm:t>
    </dgm:pt>
    <dgm:pt modelId="{A25DF76D-0E07-4ED0-BCB6-1719A14FD328}">
      <dgm:prSet phldrT="[Text]"/>
      <dgm:spPr/>
      <dgm:t>
        <a:bodyPr/>
        <a:lstStyle/>
        <a:p>
          <a:r>
            <a:rPr lang="en-US"/>
            <a:t>CM Coordinator</a:t>
          </a:r>
        </a:p>
      </dgm:t>
    </dgm:pt>
    <dgm:pt modelId="{9FB50C96-6040-4C2A-BABF-51F15D61955F}" type="parTrans" cxnId="{68433342-64E4-4E4A-96F9-958A3DE6FBC3}">
      <dgm:prSet/>
      <dgm:spPr/>
      <dgm:t>
        <a:bodyPr/>
        <a:lstStyle/>
        <a:p>
          <a:endParaRPr lang="en-US"/>
        </a:p>
      </dgm:t>
    </dgm:pt>
    <dgm:pt modelId="{EB77F3D4-1508-4F7B-882C-733B52B5689B}" type="sibTrans" cxnId="{68433342-64E4-4E4A-96F9-958A3DE6FBC3}">
      <dgm:prSet/>
      <dgm:spPr/>
      <dgm:t>
        <a:bodyPr/>
        <a:lstStyle/>
        <a:p>
          <a:endParaRPr lang="en-US"/>
        </a:p>
      </dgm:t>
    </dgm:pt>
    <dgm:pt modelId="{172EE113-DDC3-4DC1-ABB1-6A5276113A2A}">
      <dgm:prSet phldrT="[Text]"/>
      <dgm:spPr/>
      <dgm:t>
        <a:bodyPr/>
        <a:lstStyle/>
        <a:p>
          <a:r>
            <a:rPr lang="en-US"/>
            <a:t>Quality Educator</a:t>
          </a:r>
        </a:p>
      </dgm:t>
    </dgm:pt>
    <dgm:pt modelId="{92A1DEA5-BB11-4CED-9595-FAC9B337E9E9}" type="parTrans" cxnId="{50E69CAD-4F8B-42D0-B3CB-0C4B4F4566AD}">
      <dgm:prSet/>
      <dgm:spPr/>
      <dgm:t>
        <a:bodyPr/>
        <a:lstStyle/>
        <a:p>
          <a:endParaRPr lang="en-US"/>
        </a:p>
      </dgm:t>
    </dgm:pt>
    <dgm:pt modelId="{A77CB279-4FE8-4B16-BD9B-57435FA755A3}" type="sibTrans" cxnId="{50E69CAD-4F8B-42D0-B3CB-0C4B4F4566AD}">
      <dgm:prSet/>
      <dgm:spPr/>
      <dgm:t>
        <a:bodyPr/>
        <a:lstStyle/>
        <a:p>
          <a:endParaRPr lang="en-US"/>
        </a:p>
      </dgm:t>
    </dgm:pt>
    <dgm:pt modelId="{2ED6A932-CA87-4736-B8DE-4CDB4841D5F1}">
      <dgm:prSet/>
      <dgm:spPr/>
      <dgm:t>
        <a:bodyPr/>
        <a:lstStyle/>
        <a:p>
          <a:r>
            <a:rPr lang="en-US" dirty="0"/>
            <a:t>Director, Pharmacy</a:t>
          </a:r>
        </a:p>
      </dgm:t>
    </dgm:pt>
    <dgm:pt modelId="{4E89524C-5477-45A3-B4E1-57860F1DF737}" type="parTrans" cxnId="{EB195F27-5366-4141-AA35-4DDB5FDF3BDD}">
      <dgm:prSet/>
      <dgm:spPr/>
      <dgm:t>
        <a:bodyPr/>
        <a:lstStyle/>
        <a:p>
          <a:endParaRPr lang="en-US"/>
        </a:p>
      </dgm:t>
    </dgm:pt>
    <dgm:pt modelId="{1377AEBC-078E-4A45-9513-224EECDDD103}" type="sibTrans" cxnId="{EB195F27-5366-4141-AA35-4DDB5FDF3BDD}">
      <dgm:prSet/>
      <dgm:spPr/>
      <dgm:t>
        <a:bodyPr/>
        <a:lstStyle/>
        <a:p>
          <a:endParaRPr lang="en-US"/>
        </a:p>
      </dgm:t>
    </dgm:pt>
    <dgm:pt modelId="{8B786846-4835-4037-B45C-340C4ABD6B4D}">
      <dgm:prSet/>
      <dgm:spPr/>
      <dgm:t>
        <a:bodyPr/>
        <a:lstStyle/>
        <a:p>
          <a:r>
            <a:rPr lang="en-US"/>
            <a:t>UM Coordinator</a:t>
          </a:r>
        </a:p>
      </dgm:t>
    </dgm:pt>
    <dgm:pt modelId="{098728E2-B3E6-4FC8-B4FB-D71302BE8656}" type="parTrans" cxnId="{46881729-7329-4754-92FA-8460EA7DB6C2}">
      <dgm:prSet/>
      <dgm:spPr/>
      <dgm:t>
        <a:bodyPr/>
        <a:lstStyle/>
        <a:p>
          <a:endParaRPr lang="en-US"/>
        </a:p>
      </dgm:t>
    </dgm:pt>
    <dgm:pt modelId="{7BED25BB-2BAE-46D1-95DA-E8317D94C397}" type="sibTrans" cxnId="{46881729-7329-4754-92FA-8460EA7DB6C2}">
      <dgm:prSet/>
      <dgm:spPr/>
      <dgm:t>
        <a:bodyPr/>
        <a:lstStyle/>
        <a:p>
          <a:endParaRPr lang="en-US"/>
        </a:p>
      </dgm:t>
    </dgm:pt>
    <dgm:pt modelId="{144D6585-BA3A-48F3-B17E-C486FB6C11EB}" type="pres">
      <dgm:prSet presAssocID="{F4E31F7B-1242-45B1-8422-C36003DD8E85}" presName="hierChild1" presStyleCnt="0">
        <dgm:presLayoutVars>
          <dgm:orgChart val="1"/>
          <dgm:chPref val="1"/>
          <dgm:dir/>
          <dgm:animOne val="branch"/>
          <dgm:animLvl val="lvl"/>
          <dgm:resizeHandles/>
        </dgm:presLayoutVars>
      </dgm:prSet>
      <dgm:spPr/>
    </dgm:pt>
    <dgm:pt modelId="{69683A3A-64BA-4323-A9EE-FD2143142A10}" type="pres">
      <dgm:prSet presAssocID="{A9EE429F-07F3-4480-ACA5-40C5D9F2A70A}" presName="hierRoot1" presStyleCnt="0">
        <dgm:presLayoutVars>
          <dgm:hierBranch val="init"/>
        </dgm:presLayoutVars>
      </dgm:prSet>
      <dgm:spPr/>
    </dgm:pt>
    <dgm:pt modelId="{23D17DB4-418A-4FF1-87CB-400FD5C3A078}" type="pres">
      <dgm:prSet presAssocID="{A9EE429F-07F3-4480-ACA5-40C5D9F2A70A}" presName="rootComposite1" presStyleCnt="0"/>
      <dgm:spPr/>
    </dgm:pt>
    <dgm:pt modelId="{125AF85D-DDB0-49E7-8DFE-7919D88F111C}" type="pres">
      <dgm:prSet presAssocID="{A9EE429F-07F3-4480-ACA5-40C5D9F2A70A}" presName="rootText1" presStyleLbl="node0" presStyleIdx="0" presStyleCnt="1" custLinFactNeighborX="-61799" custLinFactNeighborY="204">
        <dgm:presLayoutVars>
          <dgm:chPref val="3"/>
        </dgm:presLayoutVars>
      </dgm:prSet>
      <dgm:spPr/>
    </dgm:pt>
    <dgm:pt modelId="{59934C5A-666B-4AB6-AD54-74CFD15333A5}" type="pres">
      <dgm:prSet presAssocID="{A9EE429F-07F3-4480-ACA5-40C5D9F2A70A}" presName="rootConnector1" presStyleLbl="node1" presStyleIdx="0" presStyleCnt="0"/>
      <dgm:spPr/>
    </dgm:pt>
    <dgm:pt modelId="{E22084A1-6359-4D3B-B54A-AC68BF1F5EE8}" type="pres">
      <dgm:prSet presAssocID="{A9EE429F-07F3-4480-ACA5-40C5D9F2A70A}" presName="hierChild2" presStyleCnt="0"/>
      <dgm:spPr/>
    </dgm:pt>
    <dgm:pt modelId="{8B2879B7-4E08-4C34-8AF7-364F31E01C7B}" type="pres">
      <dgm:prSet presAssocID="{645F1A39-EC6F-49F2-949F-3AADD4E4DCCA}" presName="Name37" presStyleLbl="parChTrans1D2" presStyleIdx="0" presStyleCnt="2"/>
      <dgm:spPr/>
    </dgm:pt>
    <dgm:pt modelId="{9ABDBBF4-5F30-4BE5-B358-6620857E9D66}" type="pres">
      <dgm:prSet presAssocID="{140BC4E7-EA92-4DE8-A017-C38BF9B25B19}" presName="hierRoot2" presStyleCnt="0">
        <dgm:presLayoutVars>
          <dgm:hierBranch val="init"/>
        </dgm:presLayoutVars>
      </dgm:prSet>
      <dgm:spPr/>
    </dgm:pt>
    <dgm:pt modelId="{9C30BB82-9845-464F-BA0F-AF3031D3CBD6}" type="pres">
      <dgm:prSet presAssocID="{140BC4E7-EA92-4DE8-A017-C38BF9B25B19}" presName="rootComposite" presStyleCnt="0"/>
      <dgm:spPr/>
    </dgm:pt>
    <dgm:pt modelId="{CAE8A9FA-E351-462A-BFEF-EB1A6F819A4B}" type="pres">
      <dgm:prSet presAssocID="{140BC4E7-EA92-4DE8-A017-C38BF9B25B19}" presName="rootText" presStyleLbl="node2" presStyleIdx="0" presStyleCnt="2">
        <dgm:presLayoutVars>
          <dgm:chPref val="3"/>
        </dgm:presLayoutVars>
      </dgm:prSet>
      <dgm:spPr/>
    </dgm:pt>
    <dgm:pt modelId="{21AFAB97-EF9F-4B55-AE47-0A9AF9E764F4}" type="pres">
      <dgm:prSet presAssocID="{140BC4E7-EA92-4DE8-A017-C38BF9B25B19}" presName="rootConnector" presStyleLbl="node2" presStyleIdx="0" presStyleCnt="2"/>
      <dgm:spPr/>
    </dgm:pt>
    <dgm:pt modelId="{040D8C45-E1F3-4A62-A562-CA94E96BE6D2}" type="pres">
      <dgm:prSet presAssocID="{140BC4E7-EA92-4DE8-A017-C38BF9B25B19}" presName="hierChild4" presStyleCnt="0"/>
      <dgm:spPr/>
    </dgm:pt>
    <dgm:pt modelId="{CD6E9C33-EC87-4D0C-88DF-8DA4E374E826}" type="pres">
      <dgm:prSet presAssocID="{21C7BF09-491A-4CC8-A786-B40311F0AC45}" presName="Name37" presStyleLbl="parChTrans1D3" presStyleIdx="0" presStyleCnt="3"/>
      <dgm:spPr/>
    </dgm:pt>
    <dgm:pt modelId="{212E43AC-BEC1-4C26-A76F-8C374C6FA9CC}" type="pres">
      <dgm:prSet presAssocID="{B899A1A8-E6ED-4CC0-9A2C-2ECC5AD3924B}" presName="hierRoot2" presStyleCnt="0">
        <dgm:presLayoutVars>
          <dgm:hierBranch val="init"/>
        </dgm:presLayoutVars>
      </dgm:prSet>
      <dgm:spPr/>
    </dgm:pt>
    <dgm:pt modelId="{29D86105-3BA1-4D1E-A128-A2AA4E3B48F7}" type="pres">
      <dgm:prSet presAssocID="{B899A1A8-E6ED-4CC0-9A2C-2ECC5AD3924B}" presName="rootComposite" presStyleCnt="0"/>
      <dgm:spPr/>
    </dgm:pt>
    <dgm:pt modelId="{E962E125-A830-4DF6-B8E0-4ACDD7313CDF}" type="pres">
      <dgm:prSet presAssocID="{B899A1A8-E6ED-4CC0-9A2C-2ECC5AD3924B}" presName="rootText" presStyleLbl="node3" presStyleIdx="0" presStyleCnt="3">
        <dgm:presLayoutVars>
          <dgm:chPref val="3"/>
        </dgm:presLayoutVars>
      </dgm:prSet>
      <dgm:spPr/>
    </dgm:pt>
    <dgm:pt modelId="{7364A545-D0D5-435D-A186-A09E1A028D98}" type="pres">
      <dgm:prSet presAssocID="{B899A1A8-E6ED-4CC0-9A2C-2ECC5AD3924B}" presName="rootConnector" presStyleLbl="node3" presStyleIdx="0" presStyleCnt="3"/>
      <dgm:spPr/>
    </dgm:pt>
    <dgm:pt modelId="{9C0E5BEE-BF36-4A19-8D0B-2A6C06D9865C}" type="pres">
      <dgm:prSet presAssocID="{B899A1A8-E6ED-4CC0-9A2C-2ECC5AD3924B}" presName="hierChild4" presStyleCnt="0"/>
      <dgm:spPr/>
    </dgm:pt>
    <dgm:pt modelId="{352B8B3C-F30A-421D-9C21-1F8D8CBACBCF}" type="pres">
      <dgm:prSet presAssocID="{7D461EEE-6508-47D8-BB1D-78584711C194}" presName="Name37" presStyleLbl="parChTrans1D4" presStyleIdx="0" presStyleCnt="8"/>
      <dgm:spPr/>
    </dgm:pt>
    <dgm:pt modelId="{28282DD1-5CF2-4863-8222-3A88ACEFC8B8}" type="pres">
      <dgm:prSet presAssocID="{E1A6CC9A-6207-4C77-AB18-7B92199DC2DE}" presName="hierRoot2" presStyleCnt="0">
        <dgm:presLayoutVars>
          <dgm:hierBranch val="init"/>
        </dgm:presLayoutVars>
      </dgm:prSet>
      <dgm:spPr/>
    </dgm:pt>
    <dgm:pt modelId="{57F3F37C-05F2-4C00-A0F7-8D0039751907}" type="pres">
      <dgm:prSet presAssocID="{E1A6CC9A-6207-4C77-AB18-7B92199DC2DE}" presName="rootComposite" presStyleCnt="0"/>
      <dgm:spPr/>
    </dgm:pt>
    <dgm:pt modelId="{7A00B663-93F3-4FFC-8823-7A47737BFB55}" type="pres">
      <dgm:prSet presAssocID="{E1A6CC9A-6207-4C77-AB18-7B92199DC2DE}" presName="rootText" presStyleLbl="node4" presStyleIdx="0" presStyleCnt="8">
        <dgm:presLayoutVars>
          <dgm:chPref val="3"/>
        </dgm:presLayoutVars>
      </dgm:prSet>
      <dgm:spPr/>
    </dgm:pt>
    <dgm:pt modelId="{FCCDC000-1B8E-48AD-93F6-4365CDC71022}" type="pres">
      <dgm:prSet presAssocID="{E1A6CC9A-6207-4C77-AB18-7B92199DC2DE}" presName="rootConnector" presStyleLbl="node4" presStyleIdx="0" presStyleCnt="8"/>
      <dgm:spPr/>
    </dgm:pt>
    <dgm:pt modelId="{4D36FB3B-9954-43A7-ABC3-8820086BF2E1}" type="pres">
      <dgm:prSet presAssocID="{E1A6CC9A-6207-4C77-AB18-7B92199DC2DE}" presName="hierChild4" presStyleCnt="0"/>
      <dgm:spPr/>
    </dgm:pt>
    <dgm:pt modelId="{F0CDCC43-0734-4ADC-B265-B2F4DD9F1FB4}" type="pres">
      <dgm:prSet presAssocID="{E1A6CC9A-6207-4C77-AB18-7B92199DC2DE}" presName="hierChild5" presStyleCnt="0"/>
      <dgm:spPr/>
    </dgm:pt>
    <dgm:pt modelId="{5D5FDF5D-CD19-4E42-AA16-437276034E28}" type="pres">
      <dgm:prSet presAssocID="{E9BC47BE-9B91-442D-9525-A3B6D5B9D5A5}" presName="Name37" presStyleLbl="parChTrans1D4" presStyleIdx="1" presStyleCnt="8"/>
      <dgm:spPr/>
    </dgm:pt>
    <dgm:pt modelId="{094A3595-1840-4BF0-858F-CB8ED10DB6D3}" type="pres">
      <dgm:prSet presAssocID="{D115CF5E-3F9A-4526-B768-F61EB64E54AF}" presName="hierRoot2" presStyleCnt="0">
        <dgm:presLayoutVars>
          <dgm:hierBranch val="init"/>
        </dgm:presLayoutVars>
      </dgm:prSet>
      <dgm:spPr/>
    </dgm:pt>
    <dgm:pt modelId="{7B2CB1EF-0F8C-447F-B7F2-B9863D21B9FC}" type="pres">
      <dgm:prSet presAssocID="{D115CF5E-3F9A-4526-B768-F61EB64E54AF}" presName="rootComposite" presStyleCnt="0"/>
      <dgm:spPr/>
    </dgm:pt>
    <dgm:pt modelId="{44E6DB96-A72B-41E7-8AFB-7A6A48347778}" type="pres">
      <dgm:prSet presAssocID="{D115CF5E-3F9A-4526-B768-F61EB64E54AF}" presName="rootText" presStyleLbl="node4" presStyleIdx="1" presStyleCnt="8">
        <dgm:presLayoutVars>
          <dgm:chPref val="3"/>
        </dgm:presLayoutVars>
      </dgm:prSet>
      <dgm:spPr/>
    </dgm:pt>
    <dgm:pt modelId="{820BD896-B787-46AA-8ED0-54F8673E0284}" type="pres">
      <dgm:prSet presAssocID="{D115CF5E-3F9A-4526-B768-F61EB64E54AF}" presName="rootConnector" presStyleLbl="node4" presStyleIdx="1" presStyleCnt="8"/>
      <dgm:spPr/>
    </dgm:pt>
    <dgm:pt modelId="{EF9A781C-CCE0-4AA5-B039-96C6AB1FB293}" type="pres">
      <dgm:prSet presAssocID="{D115CF5E-3F9A-4526-B768-F61EB64E54AF}" presName="hierChild4" presStyleCnt="0"/>
      <dgm:spPr/>
    </dgm:pt>
    <dgm:pt modelId="{B7517D08-581A-46BD-B71A-6D0863941EA9}" type="pres">
      <dgm:prSet presAssocID="{D115CF5E-3F9A-4526-B768-F61EB64E54AF}" presName="hierChild5" presStyleCnt="0"/>
      <dgm:spPr/>
    </dgm:pt>
    <dgm:pt modelId="{0F5C3340-C720-4ABA-9DEF-AADA6912BDED}" type="pres">
      <dgm:prSet presAssocID="{22340D77-11D8-4B74-AA8E-1843243ED212}" presName="Name37" presStyleLbl="parChTrans1D4" presStyleIdx="2" presStyleCnt="8"/>
      <dgm:spPr/>
    </dgm:pt>
    <dgm:pt modelId="{F97FDA44-661F-47A5-83D2-C51E9703F864}" type="pres">
      <dgm:prSet presAssocID="{A343CD8E-0B70-4B2F-B7A4-74E368274AFC}" presName="hierRoot2" presStyleCnt="0">
        <dgm:presLayoutVars>
          <dgm:hierBranch val="init"/>
        </dgm:presLayoutVars>
      </dgm:prSet>
      <dgm:spPr/>
    </dgm:pt>
    <dgm:pt modelId="{08248F81-805E-43D1-99FA-00096627C07A}" type="pres">
      <dgm:prSet presAssocID="{A343CD8E-0B70-4B2F-B7A4-74E368274AFC}" presName="rootComposite" presStyleCnt="0"/>
      <dgm:spPr/>
    </dgm:pt>
    <dgm:pt modelId="{85436002-1FD5-4749-AF79-F796C939B5E4}" type="pres">
      <dgm:prSet presAssocID="{A343CD8E-0B70-4B2F-B7A4-74E368274AFC}" presName="rootText" presStyleLbl="node4" presStyleIdx="2" presStyleCnt="8">
        <dgm:presLayoutVars>
          <dgm:chPref val="3"/>
        </dgm:presLayoutVars>
      </dgm:prSet>
      <dgm:spPr/>
    </dgm:pt>
    <dgm:pt modelId="{B542EE37-C91B-4480-B51D-AD9DEDED08EE}" type="pres">
      <dgm:prSet presAssocID="{A343CD8E-0B70-4B2F-B7A4-74E368274AFC}" presName="rootConnector" presStyleLbl="node4" presStyleIdx="2" presStyleCnt="8"/>
      <dgm:spPr/>
    </dgm:pt>
    <dgm:pt modelId="{724A1582-A45A-4B87-A968-C957E834A491}" type="pres">
      <dgm:prSet presAssocID="{A343CD8E-0B70-4B2F-B7A4-74E368274AFC}" presName="hierChild4" presStyleCnt="0"/>
      <dgm:spPr/>
    </dgm:pt>
    <dgm:pt modelId="{E0665BC1-923F-4208-9ABC-1D0CAFAF59C6}" type="pres">
      <dgm:prSet presAssocID="{A343CD8E-0B70-4B2F-B7A4-74E368274AFC}" presName="hierChild5" presStyleCnt="0"/>
      <dgm:spPr/>
    </dgm:pt>
    <dgm:pt modelId="{D1CA09C2-2458-4F0A-BF2A-7854FCC16D08}" type="pres">
      <dgm:prSet presAssocID="{A956A64A-7CE7-41FC-9597-D0FE2B62D6DA}" presName="Name37" presStyleLbl="parChTrans1D4" presStyleIdx="3" presStyleCnt="8"/>
      <dgm:spPr/>
    </dgm:pt>
    <dgm:pt modelId="{AF01EB07-1DE1-4CF1-9D12-D92BCA9A7D89}" type="pres">
      <dgm:prSet presAssocID="{FBCEDDAC-90D2-493E-A9EB-5CD9DF10EA8A}" presName="hierRoot2" presStyleCnt="0">
        <dgm:presLayoutVars>
          <dgm:hierBranch val="init"/>
        </dgm:presLayoutVars>
      </dgm:prSet>
      <dgm:spPr/>
    </dgm:pt>
    <dgm:pt modelId="{DB3A46F6-6E86-42EF-952E-6572ED2E2B2F}" type="pres">
      <dgm:prSet presAssocID="{FBCEDDAC-90D2-493E-A9EB-5CD9DF10EA8A}" presName="rootComposite" presStyleCnt="0"/>
      <dgm:spPr/>
    </dgm:pt>
    <dgm:pt modelId="{D258C743-89D8-46A0-B861-7901D15F14C9}" type="pres">
      <dgm:prSet presAssocID="{FBCEDDAC-90D2-493E-A9EB-5CD9DF10EA8A}" presName="rootText" presStyleLbl="node4" presStyleIdx="3" presStyleCnt="8">
        <dgm:presLayoutVars>
          <dgm:chPref val="3"/>
        </dgm:presLayoutVars>
      </dgm:prSet>
      <dgm:spPr/>
    </dgm:pt>
    <dgm:pt modelId="{76BBD939-1869-401D-AE41-5AA2FAD9CD07}" type="pres">
      <dgm:prSet presAssocID="{FBCEDDAC-90D2-493E-A9EB-5CD9DF10EA8A}" presName="rootConnector" presStyleLbl="node4" presStyleIdx="3" presStyleCnt="8"/>
      <dgm:spPr/>
    </dgm:pt>
    <dgm:pt modelId="{4F934472-953A-4BB9-BA2C-FF90ABDD6385}" type="pres">
      <dgm:prSet presAssocID="{FBCEDDAC-90D2-493E-A9EB-5CD9DF10EA8A}" presName="hierChild4" presStyleCnt="0"/>
      <dgm:spPr/>
    </dgm:pt>
    <dgm:pt modelId="{A5694415-7C5B-4E26-8575-624250238223}" type="pres">
      <dgm:prSet presAssocID="{FBCEDDAC-90D2-493E-A9EB-5CD9DF10EA8A}" presName="hierChild5" presStyleCnt="0"/>
      <dgm:spPr/>
    </dgm:pt>
    <dgm:pt modelId="{65BC26DD-52F8-459C-85BF-AB771BDE58E5}" type="pres">
      <dgm:prSet presAssocID="{9FB50C96-6040-4C2A-BABF-51F15D61955F}" presName="Name37" presStyleLbl="parChTrans1D4" presStyleIdx="4" presStyleCnt="8"/>
      <dgm:spPr/>
    </dgm:pt>
    <dgm:pt modelId="{2A7C6F13-AD64-4515-859E-8AC7E03D394D}" type="pres">
      <dgm:prSet presAssocID="{A25DF76D-0E07-4ED0-BCB6-1719A14FD328}" presName="hierRoot2" presStyleCnt="0">
        <dgm:presLayoutVars>
          <dgm:hierBranch val="init"/>
        </dgm:presLayoutVars>
      </dgm:prSet>
      <dgm:spPr/>
    </dgm:pt>
    <dgm:pt modelId="{2CC9E66A-B5DC-4518-AC32-533D94652528}" type="pres">
      <dgm:prSet presAssocID="{A25DF76D-0E07-4ED0-BCB6-1719A14FD328}" presName="rootComposite" presStyleCnt="0"/>
      <dgm:spPr/>
    </dgm:pt>
    <dgm:pt modelId="{58A2D836-CBED-46AC-BFB9-7F2DBA6F69D7}" type="pres">
      <dgm:prSet presAssocID="{A25DF76D-0E07-4ED0-BCB6-1719A14FD328}" presName="rootText" presStyleLbl="node4" presStyleIdx="4" presStyleCnt="8">
        <dgm:presLayoutVars>
          <dgm:chPref val="3"/>
        </dgm:presLayoutVars>
      </dgm:prSet>
      <dgm:spPr/>
    </dgm:pt>
    <dgm:pt modelId="{53C57C3C-1072-4E81-9AC2-58B960A46303}" type="pres">
      <dgm:prSet presAssocID="{A25DF76D-0E07-4ED0-BCB6-1719A14FD328}" presName="rootConnector" presStyleLbl="node4" presStyleIdx="4" presStyleCnt="8"/>
      <dgm:spPr/>
    </dgm:pt>
    <dgm:pt modelId="{FA1EF515-B924-49C0-989F-25B90A343039}" type="pres">
      <dgm:prSet presAssocID="{A25DF76D-0E07-4ED0-BCB6-1719A14FD328}" presName="hierChild4" presStyleCnt="0"/>
      <dgm:spPr/>
    </dgm:pt>
    <dgm:pt modelId="{725E6301-264F-444F-ACE4-B13866B47C90}" type="pres">
      <dgm:prSet presAssocID="{A25DF76D-0E07-4ED0-BCB6-1719A14FD328}" presName="hierChild5" presStyleCnt="0"/>
      <dgm:spPr/>
    </dgm:pt>
    <dgm:pt modelId="{068F6B4E-E4D8-4C45-8787-F13875704290}" type="pres">
      <dgm:prSet presAssocID="{B899A1A8-E6ED-4CC0-9A2C-2ECC5AD3924B}" presName="hierChild5" presStyleCnt="0"/>
      <dgm:spPr/>
    </dgm:pt>
    <dgm:pt modelId="{7857D31E-FB2D-4BB6-867D-67CC05206F36}" type="pres">
      <dgm:prSet presAssocID="{645BE90E-AFA6-4599-9811-4A32688619B3}" presName="Name37" presStyleLbl="parChTrans1D3" presStyleIdx="1" presStyleCnt="3"/>
      <dgm:spPr/>
    </dgm:pt>
    <dgm:pt modelId="{54E5C8E7-C23A-432D-AF96-1E477DD9659E}" type="pres">
      <dgm:prSet presAssocID="{EC26598B-4FFA-41DF-A9D3-A93B80CFBD6A}" presName="hierRoot2" presStyleCnt="0">
        <dgm:presLayoutVars>
          <dgm:hierBranch val="init"/>
        </dgm:presLayoutVars>
      </dgm:prSet>
      <dgm:spPr/>
    </dgm:pt>
    <dgm:pt modelId="{8540D8BA-DD16-4F1A-8182-F1757A889C76}" type="pres">
      <dgm:prSet presAssocID="{EC26598B-4FFA-41DF-A9D3-A93B80CFBD6A}" presName="rootComposite" presStyleCnt="0"/>
      <dgm:spPr/>
    </dgm:pt>
    <dgm:pt modelId="{F61934C2-EF81-4FD3-A848-8490AAA10E09}" type="pres">
      <dgm:prSet presAssocID="{EC26598B-4FFA-41DF-A9D3-A93B80CFBD6A}" presName="rootText" presStyleLbl="node3" presStyleIdx="1" presStyleCnt="3">
        <dgm:presLayoutVars>
          <dgm:chPref val="3"/>
        </dgm:presLayoutVars>
      </dgm:prSet>
      <dgm:spPr/>
    </dgm:pt>
    <dgm:pt modelId="{494037F0-192E-407F-90F9-E681F5347B3C}" type="pres">
      <dgm:prSet presAssocID="{EC26598B-4FFA-41DF-A9D3-A93B80CFBD6A}" presName="rootConnector" presStyleLbl="node3" presStyleIdx="1" presStyleCnt="3"/>
      <dgm:spPr/>
    </dgm:pt>
    <dgm:pt modelId="{643AE68D-8B49-46F3-AF3E-BB6ADBCE9919}" type="pres">
      <dgm:prSet presAssocID="{EC26598B-4FFA-41DF-A9D3-A93B80CFBD6A}" presName="hierChild4" presStyleCnt="0"/>
      <dgm:spPr/>
    </dgm:pt>
    <dgm:pt modelId="{10A8C392-A3A3-4B02-94CC-485616503F6D}" type="pres">
      <dgm:prSet presAssocID="{78F3B6E9-F843-4C7A-BDF0-1DD50B04DC22}" presName="Name37" presStyleLbl="parChTrans1D4" presStyleIdx="5" presStyleCnt="8"/>
      <dgm:spPr/>
    </dgm:pt>
    <dgm:pt modelId="{0B3E93D8-2674-498A-8BE8-34736F4B91CC}" type="pres">
      <dgm:prSet presAssocID="{1F8333CC-E56D-4011-931F-28EE7107B0C0}" presName="hierRoot2" presStyleCnt="0">
        <dgm:presLayoutVars>
          <dgm:hierBranch val="init"/>
        </dgm:presLayoutVars>
      </dgm:prSet>
      <dgm:spPr/>
    </dgm:pt>
    <dgm:pt modelId="{7ABD063D-C05D-4569-A4E5-86345C9A08F5}" type="pres">
      <dgm:prSet presAssocID="{1F8333CC-E56D-4011-931F-28EE7107B0C0}" presName="rootComposite" presStyleCnt="0"/>
      <dgm:spPr/>
    </dgm:pt>
    <dgm:pt modelId="{1F69152B-78EC-418C-8871-3593DBC4BE5E}" type="pres">
      <dgm:prSet presAssocID="{1F8333CC-E56D-4011-931F-28EE7107B0C0}" presName="rootText" presStyleLbl="node4" presStyleIdx="5" presStyleCnt="8">
        <dgm:presLayoutVars>
          <dgm:chPref val="3"/>
        </dgm:presLayoutVars>
      </dgm:prSet>
      <dgm:spPr/>
    </dgm:pt>
    <dgm:pt modelId="{27068131-3444-4AEE-AF2A-B51CBC7FEFBE}" type="pres">
      <dgm:prSet presAssocID="{1F8333CC-E56D-4011-931F-28EE7107B0C0}" presName="rootConnector" presStyleLbl="node4" presStyleIdx="5" presStyleCnt="8"/>
      <dgm:spPr/>
    </dgm:pt>
    <dgm:pt modelId="{8023DBAE-2462-44D6-AF20-F4B8BEF0C170}" type="pres">
      <dgm:prSet presAssocID="{1F8333CC-E56D-4011-931F-28EE7107B0C0}" presName="hierChild4" presStyleCnt="0"/>
      <dgm:spPr/>
    </dgm:pt>
    <dgm:pt modelId="{7E401F50-4434-4E8A-8246-B751EC0F4AF4}" type="pres">
      <dgm:prSet presAssocID="{1F8333CC-E56D-4011-931F-28EE7107B0C0}" presName="hierChild5" presStyleCnt="0"/>
      <dgm:spPr/>
    </dgm:pt>
    <dgm:pt modelId="{BE750B53-3638-456B-83FC-5143503B1B09}" type="pres">
      <dgm:prSet presAssocID="{098728E2-B3E6-4FC8-B4FB-D71302BE8656}" presName="Name37" presStyleLbl="parChTrans1D4" presStyleIdx="6" presStyleCnt="8"/>
      <dgm:spPr/>
    </dgm:pt>
    <dgm:pt modelId="{8254BE6F-0E6B-48BC-A0CB-A331D4EB5EDF}" type="pres">
      <dgm:prSet presAssocID="{8B786846-4835-4037-B45C-340C4ABD6B4D}" presName="hierRoot2" presStyleCnt="0">
        <dgm:presLayoutVars>
          <dgm:hierBranch val="init"/>
        </dgm:presLayoutVars>
      </dgm:prSet>
      <dgm:spPr/>
    </dgm:pt>
    <dgm:pt modelId="{223D982D-3B2A-4AB7-BAFB-7D9B4BCF7039}" type="pres">
      <dgm:prSet presAssocID="{8B786846-4835-4037-B45C-340C4ABD6B4D}" presName="rootComposite" presStyleCnt="0"/>
      <dgm:spPr/>
    </dgm:pt>
    <dgm:pt modelId="{FAFCFB0C-C19D-44EF-86FB-38537F8800A7}" type="pres">
      <dgm:prSet presAssocID="{8B786846-4835-4037-B45C-340C4ABD6B4D}" presName="rootText" presStyleLbl="node4" presStyleIdx="6" presStyleCnt="8">
        <dgm:presLayoutVars>
          <dgm:chPref val="3"/>
        </dgm:presLayoutVars>
      </dgm:prSet>
      <dgm:spPr/>
    </dgm:pt>
    <dgm:pt modelId="{1B7FACD1-B78B-4D1F-B97E-FEAC0A1D75DE}" type="pres">
      <dgm:prSet presAssocID="{8B786846-4835-4037-B45C-340C4ABD6B4D}" presName="rootConnector" presStyleLbl="node4" presStyleIdx="6" presStyleCnt="8"/>
      <dgm:spPr/>
    </dgm:pt>
    <dgm:pt modelId="{CC2CB25C-0ADC-48B6-8A27-73E97AE0AF6F}" type="pres">
      <dgm:prSet presAssocID="{8B786846-4835-4037-B45C-340C4ABD6B4D}" presName="hierChild4" presStyleCnt="0"/>
      <dgm:spPr/>
    </dgm:pt>
    <dgm:pt modelId="{B6AB44CF-5123-4925-832D-13B4C46F9741}" type="pres">
      <dgm:prSet presAssocID="{8B786846-4835-4037-B45C-340C4ABD6B4D}" presName="hierChild5" presStyleCnt="0"/>
      <dgm:spPr/>
    </dgm:pt>
    <dgm:pt modelId="{593CFF69-AD87-48FF-B94C-969FC18A8663}" type="pres">
      <dgm:prSet presAssocID="{EC26598B-4FFA-41DF-A9D3-A93B80CFBD6A}" presName="hierChild5" presStyleCnt="0"/>
      <dgm:spPr/>
    </dgm:pt>
    <dgm:pt modelId="{EAA609B1-E8E8-4137-ACC9-99928F8D58E0}" type="pres">
      <dgm:prSet presAssocID="{B20018A2-E0DC-46D8-B761-21EA8CA5A3A4}" presName="Name37" presStyleLbl="parChTrans1D3" presStyleIdx="2" presStyleCnt="3"/>
      <dgm:spPr/>
    </dgm:pt>
    <dgm:pt modelId="{AEC388B2-961F-48F0-93BA-8C5B936048F6}" type="pres">
      <dgm:prSet presAssocID="{82AD37E6-7E72-4B0B-9F4A-D23EA13BEA6D}" presName="hierRoot2" presStyleCnt="0">
        <dgm:presLayoutVars>
          <dgm:hierBranch val="init"/>
        </dgm:presLayoutVars>
      </dgm:prSet>
      <dgm:spPr/>
    </dgm:pt>
    <dgm:pt modelId="{5B91D086-80F1-4A5B-AF4B-EB0C34CB041F}" type="pres">
      <dgm:prSet presAssocID="{82AD37E6-7E72-4B0B-9F4A-D23EA13BEA6D}" presName="rootComposite" presStyleCnt="0"/>
      <dgm:spPr/>
    </dgm:pt>
    <dgm:pt modelId="{16339ED6-F7A9-435C-BBD1-4CCF90158EEA}" type="pres">
      <dgm:prSet presAssocID="{82AD37E6-7E72-4B0B-9F4A-D23EA13BEA6D}" presName="rootText" presStyleLbl="node3" presStyleIdx="2" presStyleCnt="3">
        <dgm:presLayoutVars>
          <dgm:chPref val="3"/>
        </dgm:presLayoutVars>
      </dgm:prSet>
      <dgm:spPr/>
    </dgm:pt>
    <dgm:pt modelId="{BA558606-98DA-49F7-A06A-B8A9AB6D1F71}" type="pres">
      <dgm:prSet presAssocID="{82AD37E6-7E72-4B0B-9F4A-D23EA13BEA6D}" presName="rootConnector" presStyleLbl="node3" presStyleIdx="2" presStyleCnt="3"/>
      <dgm:spPr/>
    </dgm:pt>
    <dgm:pt modelId="{BB21A185-083F-43AA-AAE7-0E31F67C105B}" type="pres">
      <dgm:prSet presAssocID="{82AD37E6-7E72-4B0B-9F4A-D23EA13BEA6D}" presName="hierChild4" presStyleCnt="0"/>
      <dgm:spPr/>
    </dgm:pt>
    <dgm:pt modelId="{EC7A07BC-068A-48D1-8591-370E8B1EE4D5}" type="pres">
      <dgm:prSet presAssocID="{92A1DEA5-BB11-4CED-9595-FAC9B337E9E9}" presName="Name37" presStyleLbl="parChTrans1D4" presStyleIdx="7" presStyleCnt="8"/>
      <dgm:spPr/>
    </dgm:pt>
    <dgm:pt modelId="{43F39CE0-1A31-4F69-9017-F207DCA19F1D}" type="pres">
      <dgm:prSet presAssocID="{172EE113-DDC3-4DC1-ABB1-6A5276113A2A}" presName="hierRoot2" presStyleCnt="0">
        <dgm:presLayoutVars>
          <dgm:hierBranch val="init"/>
        </dgm:presLayoutVars>
      </dgm:prSet>
      <dgm:spPr/>
    </dgm:pt>
    <dgm:pt modelId="{30090647-351C-4476-9DC0-B14DC6DFE6B0}" type="pres">
      <dgm:prSet presAssocID="{172EE113-DDC3-4DC1-ABB1-6A5276113A2A}" presName="rootComposite" presStyleCnt="0"/>
      <dgm:spPr/>
    </dgm:pt>
    <dgm:pt modelId="{6F982EAF-00F9-4A43-A761-F7EDD36C7F8E}" type="pres">
      <dgm:prSet presAssocID="{172EE113-DDC3-4DC1-ABB1-6A5276113A2A}" presName="rootText" presStyleLbl="node4" presStyleIdx="7" presStyleCnt="8">
        <dgm:presLayoutVars>
          <dgm:chPref val="3"/>
        </dgm:presLayoutVars>
      </dgm:prSet>
      <dgm:spPr/>
    </dgm:pt>
    <dgm:pt modelId="{70E94F8F-7D72-459A-A6CD-00A50C1A67E3}" type="pres">
      <dgm:prSet presAssocID="{172EE113-DDC3-4DC1-ABB1-6A5276113A2A}" presName="rootConnector" presStyleLbl="node4" presStyleIdx="7" presStyleCnt="8"/>
      <dgm:spPr/>
    </dgm:pt>
    <dgm:pt modelId="{CAF656DB-89E4-4640-83B8-B3BB5B9A3EB7}" type="pres">
      <dgm:prSet presAssocID="{172EE113-DDC3-4DC1-ABB1-6A5276113A2A}" presName="hierChild4" presStyleCnt="0"/>
      <dgm:spPr/>
    </dgm:pt>
    <dgm:pt modelId="{AE7D15BF-DFF2-4D94-BEA6-FD20A44BAC05}" type="pres">
      <dgm:prSet presAssocID="{172EE113-DDC3-4DC1-ABB1-6A5276113A2A}" presName="hierChild5" presStyleCnt="0"/>
      <dgm:spPr/>
    </dgm:pt>
    <dgm:pt modelId="{B894394C-A677-4943-A663-A25684C5C3A8}" type="pres">
      <dgm:prSet presAssocID="{82AD37E6-7E72-4B0B-9F4A-D23EA13BEA6D}" presName="hierChild5" presStyleCnt="0"/>
      <dgm:spPr/>
    </dgm:pt>
    <dgm:pt modelId="{7761FFC8-D649-4400-876E-E6D323421F00}" type="pres">
      <dgm:prSet presAssocID="{140BC4E7-EA92-4DE8-A017-C38BF9B25B19}" presName="hierChild5" presStyleCnt="0"/>
      <dgm:spPr/>
    </dgm:pt>
    <dgm:pt modelId="{9C5B0E96-846D-48BC-AAFE-8B1F46E5A103}" type="pres">
      <dgm:prSet presAssocID="{4E89524C-5477-45A3-B4E1-57860F1DF737}" presName="Name37" presStyleLbl="parChTrans1D2" presStyleIdx="1" presStyleCnt="2"/>
      <dgm:spPr/>
    </dgm:pt>
    <dgm:pt modelId="{CC89AAE6-6202-4E3E-8CA9-DED18D6B3E45}" type="pres">
      <dgm:prSet presAssocID="{2ED6A932-CA87-4736-B8DE-4CDB4841D5F1}" presName="hierRoot2" presStyleCnt="0">
        <dgm:presLayoutVars>
          <dgm:hierBranch val="init"/>
        </dgm:presLayoutVars>
      </dgm:prSet>
      <dgm:spPr/>
    </dgm:pt>
    <dgm:pt modelId="{DFB0E0D6-138E-4E0B-9C8E-6B1F852C06B6}" type="pres">
      <dgm:prSet presAssocID="{2ED6A932-CA87-4736-B8DE-4CDB4841D5F1}" presName="rootComposite" presStyleCnt="0"/>
      <dgm:spPr/>
    </dgm:pt>
    <dgm:pt modelId="{6352AFA6-3769-4AF8-A559-B4C00B63CDDF}" type="pres">
      <dgm:prSet presAssocID="{2ED6A932-CA87-4736-B8DE-4CDB4841D5F1}" presName="rootText" presStyleLbl="node2" presStyleIdx="1" presStyleCnt="2" custLinFactX="17418" custLinFactY="43374" custLinFactNeighborX="100000" custLinFactNeighborY="100000">
        <dgm:presLayoutVars>
          <dgm:chPref val="3"/>
        </dgm:presLayoutVars>
      </dgm:prSet>
      <dgm:spPr/>
    </dgm:pt>
    <dgm:pt modelId="{224C67EE-A424-454D-8260-970A8C807326}" type="pres">
      <dgm:prSet presAssocID="{2ED6A932-CA87-4736-B8DE-4CDB4841D5F1}" presName="rootConnector" presStyleLbl="node2" presStyleIdx="1" presStyleCnt="2"/>
      <dgm:spPr/>
    </dgm:pt>
    <dgm:pt modelId="{AF567BDA-5F7B-47BC-8F46-7E72FBF0350E}" type="pres">
      <dgm:prSet presAssocID="{2ED6A932-CA87-4736-B8DE-4CDB4841D5F1}" presName="hierChild4" presStyleCnt="0"/>
      <dgm:spPr/>
    </dgm:pt>
    <dgm:pt modelId="{9CD41B16-0F57-485B-ACC0-318319515AEF}" type="pres">
      <dgm:prSet presAssocID="{2ED6A932-CA87-4736-B8DE-4CDB4841D5F1}" presName="hierChild5" presStyleCnt="0"/>
      <dgm:spPr/>
    </dgm:pt>
    <dgm:pt modelId="{283A9304-4C93-4B19-9B5A-7D818ED1EF0C}" type="pres">
      <dgm:prSet presAssocID="{A9EE429F-07F3-4480-ACA5-40C5D9F2A70A}" presName="hierChild3" presStyleCnt="0"/>
      <dgm:spPr/>
    </dgm:pt>
  </dgm:ptLst>
  <dgm:cxnLst>
    <dgm:cxn modelId="{2E489304-E480-45BB-B935-E3BB5CCD3DBF}" srcId="{B899A1A8-E6ED-4CC0-9A2C-2ECC5AD3924B}" destId="{FBCEDDAC-90D2-493E-A9EB-5CD9DF10EA8A}" srcOrd="3" destOrd="0" parTransId="{A956A64A-7CE7-41FC-9597-D0FE2B62D6DA}" sibTransId="{B9C92255-7BDA-4E60-A9BA-A574BCB44010}"/>
    <dgm:cxn modelId="{6F8AB705-E799-4424-821F-BAA9035CCA26}" type="presOf" srcId="{D115CF5E-3F9A-4526-B768-F61EB64E54AF}" destId="{44E6DB96-A72B-41E7-8AFB-7A6A48347778}" srcOrd="0" destOrd="0" presId="urn:microsoft.com/office/officeart/2005/8/layout/orgChart1"/>
    <dgm:cxn modelId="{20388412-C436-4EDE-99C1-9660901E5E7D}" type="presOf" srcId="{FBCEDDAC-90D2-493E-A9EB-5CD9DF10EA8A}" destId="{76BBD939-1869-401D-AE41-5AA2FAD9CD07}" srcOrd="1" destOrd="0" presId="urn:microsoft.com/office/officeart/2005/8/layout/orgChart1"/>
    <dgm:cxn modelId="{0254E212-27F6-4298-8A39-CCCF94059AD2}" type="presOf" srcId="{1F8333CC-E56D-4011-931F-28EE7107B0C0}" destId="{1F69152B-78EC-418C-8871-3593DBC4BE5E}" srcOrd="0" destOrd="0" presId="urn:microsoft.com/office/officeart/2005/8/layout/orgChart1"/>
    <dgm:cxn modelId="{EB195F27-5366-4141-AA35-4DDB5FDF3BDD}" srcId="{A9EE429F-07F3-4480-ACA5-40C5D9F2A70A}" destId="{2ED6A932-CA87-4736-B8DE-4CDB4841D5F1}" srcOrd="1" destOrd="0" parTransId="{4E89524C-5477-45A3-B4E1-57860F1DF737}" sibTransId="{1377AEBC-078E-4A45-9513-224EECDDD103}"/>
    <dgm:cxn modelId="{FE5F1128-E8A5-45A4-B67C-F685C4740B8F}" type="presOf" srcId="{098728E2-B3E6-4FC8-B4FB-D71302BE8656}" destId="{BE750B53-3638-456B-83FC-5143503B1B09}" srcOrd="0" destOrd="0" presId="urn:microsoft.com/office/officeart/2005/8/layout/orgChart1"/>
    <dgm:cxn modelId="{46881729-7329-4754-92FA-8460EA7DB6C2}" srcId="{EC26598B-4FFA-41DF-A9D3-A93B80CFBD6A}" destId="{8B786846-4835-4037-B45C-340C4ABD6B4D}" srcOrd="1" destOrd="0" parTransId="{098728E2-B3E6-4FC8-B4FB-D71302BE8656}" sibTransId="{7BED25BB-2BAE-46D1-95DA-E8317D94C397}"/>
    <dgm:cxn modelId="{1A07482F-5875-40C7-9A91-A25F9D0D26D5}" type="presOf" srcId="{D115CF5E-3F9A-4526-B768-F61EB64E54AF}" destId="{820BD896-B787-46AA-8ED0-54F8673E0284}" srcOrd="1" destOrd="0" presId="urn:microsoft.com/office/officeart/2005/8/layout/orgChart1"/>
    <dgm:cxn modelId="{22AED533-97AF-4330-AC3A-75BE3D00999F}" type="presOf" srcId="{140BC4E7-EA92-4DE8-A017-C38BF9B25B19}" destId="{CAE8A9FA-E351-462A-BFEF-EB1A6F819A4B}" srcOrd="0" destOrd="0" presId="urn:microsoft.com/office/officeart/2005/8/layout/orgChart1"/>
    <dgm:cxn modelId="{EBFF8134-7960-479F-A55D-ABEFBBD55272}" type="presOf" srcId="{B20018A2-E0DC-46D8-B761-21EA8CA5A3A4}" destId="{EAA609B1-E8E8-4137-ACC9-99928F8D58E0}" srcOrd="0" destOrd="0" presId="urn:microsoft.com/office/officeart/2005/8/layout/orgChart1"/>
    <dgm:cxn modelId="{2A46AA3B-9F13-426F-893E-2D320FB3ABE4}" srcId="{B899A1A8-E6ED-4CC0-9A2C-2ECC5AD3924B}" destId="{A343CD8E-0B70-4B2F-B7A4-74E368274AFC}" srcOrd="2" destOrd="0" parTransId="{22340D77-11D8-4B74-AA8E-1843243ED212}" sibTransId="{D0A9A8BC-1953-469D-B048-5EF8CB0B2A28}"/>
    <dgm:cxn modelId="{05F8E83F-C4B7-4C34-8F18-01272D7005E8}" type="presOf" srcId="{645F1A39-EC6F-49F2-949F-3AADD4E4DCCA}" destId="{8B2879B7-4E08-4C34-8AF7-364F31E01C7B}" srcOrd="0" destOrd="0" presId="urn:microsoft.com/office/officeart/2005/8/layout/orgChart1"/>
    <dgm:cxn modelId="{4DCD765E-072B-4C39-B6DB-DC53F1DB2658}" type="presOf" srcId="{82AD37E6-7E72-4B0B-9F4A-D23EA13BEA6D}" destId="{BA558606-98DA-49F7-A06A-B8A9AB6D1F71}" srcOrd="1" destOrd="0" presId="urn:microsoft.com/office/officeart/2005/8/layout/orgChart1"/>
    <dgm:cxn modelId="{B595F860-6471-4945-90DC-031EFEA74220}" type="presOf" srcId="{B899A1A8-E6ED-4CC0-9A2C-2ECC5AD3924B}" destId="{7364A545-D0D5-435D-A186-A09E1A028D98}" srcOrd="1" destOrd="0" presId="urn:microsoft.com/office/officeart/2005/8/layout/orgChart1"/>
    <dgm:cxn modelId="{68433342-64E4-4E4A-96F9-958A3DE6FBC3}" srcId="{B899A1A8-E6ED-4CC0-9A2C-2ECC5AD3924B}" destId="{A25DF76D-0E07-4ED0-BCB6-1719A14FD328}" srcOrd="4" destOrd="0" parTransId="{9FB50C96-6040-4C2A-BABF-51F15D61955F}" sibTransId="{EB77F3D4-1508-4F7B-882C-733B52B5689B}"/>
    <dgm:cxn modelId="{E84A9742-047F-407F-85F7-0E8EA942B1FC}" type="presOf" srcId="{78F3B6E9-F843-4C7A-BDF0-1DD50B04DC22}" destId="{10A8C392-A3A3-4B02-94CC-485616503F6D}" srcOrd="0" destOrd="0" presId="urn:microsoft.com/office/officeart/2005/8/layout/orgChart1"/>
    <dgm:cxn modelId="{5F47C162-0FF9-4E58-8360-620FD410876B}" type="presOf" srcId="{92A1DEA5-BB11-4CED-9595-FAC9B337E9E9}" destId="{EC7A07BC-068A-48D1-8591-370E8B1EE4D5}" srcOrd="0" destOrd="0" presId="urn:microsoft.com/office/officeart/2005/8/layout/orgChart1"/>
    <dgm:cxn modelId="{CA78E042-2E25-43FF-A974-69863B840077}" type="presOf" srcId="{1F8333CC-E56D-4011-931F-28EE7107B0C0}" destId="{27068131-3444-4AEE-AF2A-B51CBC7FEFBE}" srcOrd="1" destOrd="0" presId="urn:microsoft.com/office/officeart/2005/8/layout/orgChart1"/>
    <dgm:cxn modelId="{E0D81165-ADC0-4DE8-8417-346D50CD7065}" type="presOf" srcId="{A9EE429F-07F3-4480-ACA5-40C5D9F2A70A}" destId="{59934C5A-666B-4AB6-AD54-74CFD15333A5}" srcOrd="1" destOrd="0" presId="urn:microsoft.com/office/officeart/2005/8/layout/orgChart1"/>
    <dgm:cxn modelId="{95135446-4E8F-4959-857F-1B3776628F38}" type="presOf" srcId="{E9BC47BE-9B91-442D-9525-A3B6D5B9D5A5}" destId="{5D5FDF5D-CD19-4E42-AA16-437276034E28}" srcOrd="0" destOrd="0" presId="urn:microsoft.com/office/officeart/2005/8/layout/orgChart1"/>
    <dgm:cxn modelId="{1315D046-728F-437E-B7AC-C8811E218DFF}" type="presOf" srcId="{8B786846-4835-4037-B45C-340C4ABD6B4D}" destId="{FAFCFB0C-C19D-44EF-86FB-38537F8800A7}" srcOrd="0" destOrd="0" presId="urn:microsoft.com/office/officeart/2005/8/layout/orgChart1"/>
    <dgm:cxn modelId="{78DCF568-BD8E-4ECA-813D-060ABD5B41C9}" type="presOf" srcId="{172EE113-DDC3-4DC1-ABB1-6A5276113A2A}" destId="{70E94F8F-7D72-459A-A6CD-00A50C1A67E3}" srcOrd="1" destOrd="0" presId="urn:microsoft.com/office/officeart/2005/8/layout/orgChart1"/>
    <dgm:cxn modelId="{C3205F54-3D07-42A8-B312-4A9936CA08E5}" type="presOf" srcId="{645BE90E-AFA6-4599-9811-4A32688619B3}" destId="{7857D31E-FB2D-4BB6-867D-67CC05206F36}" srcOrd="0" destOrd="0" presId="urn:microsoft.com/office/officeart/2005/8/layout/orgChart1"/>
    <dgm:cxn modelId="{7C06AE76-BFC5-47CA-A8C2-319C5D620955}" type="presOf" srcId="{22340D77-11D8-4B74-AA8E-1843243ED212}" destId="{0F5C3340-C720-4ABA-9DEF-AADA6912BDED}" srcOrd="0" destOrd="0" presId="urn:microsoft.com/office/officeart/2005/8/layout/orgChart1"/>
    <dgm:cxn modelId="{3B5C1858-E942-460A-937F-AF5D99C6FA8C}" type="presOf" srcId="{8B786846-4835-4037-B45C-340C4ABD6B4D}" destId="{1B7FACD1-B78B-4D1F-B97E-FEAC0A1D75DE}" srcOrd="1" destOrd="0" presId="urn:microsoft.com/office/officeart/2005/8/layout/orgChart1"/>
    <dgm:cxn modelId="{CCA99F7F-5EB9-4DF6-A13A-320C72EB16F1}" type="presOf" srcId="{172EE113-DDC3-4DC1-ABB1-6A5276113A2A}" destId="{6F982EAF-00F9-4A43-A761-F7EDD36C7F8E}" srcOrd="0" destOrd="0" presId="urn:microsoft.com/office/officeart/2005/8/layout/orgChart1"/>
    <dgm:cxn modelId="{4774AE7F-EE87-4043-88BF-9897979DF931}" type="presOf" srcId="{21C7BF09-491A-4CC8-A786-B40311F0AC45}" destId="{CD6E9C33-EC87-4D0C-88DF-8DA4E374E826}" srcOrd="0" destOrd="0" presId="urn:microsoft.com/office/officeart/2005/8/layout/orgChart1"/>
    <dgm:cxn modelId="{35C38180-2232-457E-8A5E-A51B3256B276}" type="presOf" srcId="{A343CD8E-0B70-4B2F-B7A4-74E368274AFC}" destId="{85436002-1FD5-4749-AF79-F796C939B5E4}" srcOrd="0" destOrd="0" presId="urn:microsoft.com/office/officeart/2005/8/layout/orgChart1"/>
    <dgm:cxn modelId="{22D6C58C-96B3-4A92-A35C-4ADF5AF0137B}" srcId="{F4E31F7B-1242-45B1-8422-C36003DD8E85}" destId="{A9EE429F-07F3-4480-ACA5-40C5D9F2A70A}" srcOrd="0" destOrd="0" parTransId="{49FE7FDE-29BC-47EE-B4C3-44E047B92D2A}" sibTransId="{660821C0-5A7B-424F-8A3D-9FC763C52D17}"/>
    <dgm:cxn modelId="{6210428D-7A86-4218-88AF-29236840FE47}" srcId="{B899A1A8-E6ED-4CC0-9A2C-2ECC5AD3924B}" destId="{D115CF5E-3F9A-4526-B768-F61EB64E54AF}" srcOrd="1" destOrd="0" parTransId="{E9BC47BE-9B91-442D-9525-A3B6D5B9D5A5}" sibTransId="{4F024299-FDAC-4AF5-8385-30C98B140DC2}"/>
    <dgm:cxn modelId="{90A43590-1B8E-48D6-8800-9630DA71B474}" type="presOf" srcId="{B899A1A8-E6ED-4CC0-9A2C-2ECC5AD3924B}" destId="{E962E125-A830-4DF6-B8E0-4ACDD7313CDF}" srcOrd="0" destOrd="0" presId="urn:microsoft.com/office/officeart/2005/8/layout/orgChart1"/>
    <dgm:cxn modelId="{E22D9BA1-3785-480A-82E4-525892F0312B}" type="presOf" srcId="{140BC4E7-EA92-4DE8-A017-C38BF9B25B19}" destId="{21AFAB97-EF9F-4B55-AE47-0A9AF9E764F4}" srcOrd="1" destOrd="0" presId="urn:microsoft.com/office/officeart/2005/8/layout/orgChart1"/>
    <dgm:cxn modelId="{FFD911A2-5AD0-428B-ABA0-54FC2066BD7A}" type="presOf" srcId="{EC26598B-4FFA-41DF-A9D3-A93B80CFBD6A}" destId="{494037F0-192E-407F-90F9-E681F5347B3C}" srcOrd="1" destOrd="0" presId="urn:microsoft.com/office/officeart/2005/8/layout/orgChart1"/>
    <dgm:cxn modelId="{A406AAA4-D10A-4342-A717-7441D611030F}" type="presOf" srcId="{9FB50C96-6040-4C2A-BABF-51F15D61955F}" destId="{65BC26DD-52F8-459C-85BF-AB771BDE58E5}" srcOrd="0" destOrd="0" presId="urn:microsoft.com/office/officeart/2005/8/layout/orgChart1"/>
    <dgm:cxn modelId="{B02FD1A4-7A1B-40F2-A7F5-30F24810E74A}" type="presOf" srcId="{2ED6A932-CA87-4736-B8DE-4CDB4841D5F1}" destId="{224C67EE-A424-454D-8260-970A8C807326}" srcOrd="1" destOrd="0" presId="urn:microsoft.com/office/officeart/2005/8/layout/orgChart1"/>
    <dgm:cxn modelId="{50E69CAD-4F8B-42D0-B3CB-0C4B4F4566AD}" srcId="{82AD37E6-7E72-4B0B-9F4A-D23EA13BEA6D}" destId="{172EE113-DDC3-4DC1-ABB1-6A5276113A2A}" srcOrd="0" destOrd="0" parTransId="{92A1DEA5-BB11-4CED-9595-FAC9B337E9E9}" sibTransId="{A77CB279-4FE8-4B16-BD9B-57435FA755A3}"/>
    <dgm:cxn modelId="{270537B0-FC4A-4233-BCD6-69EE7A82FF21}" type="presOf" srcId="{7D461EEE-6508-47D8-BB1D-78584711C194}" destId="{352B8B3C-F30A-421D-9C21-1F8D8CBACBCF}" srcOrd="0" destOrd="0" presId="urn:microsoft.com/office/officeart/2005/8/layout/orgChart1"/>
    <dgm:cxn modelId="{27C14CB5-DD32-4FDF-BBB8-8535BED82EE8}" srcId="{140BC4E7-EA92-4DE8-A017-C38BF9B25B19}" destId="{B899A1A8-E6ED-4CC0-9A2C-2ECC5AD3924B}" srcOrd="0" destOrd="0" parTransId="{21C7BF09-491A-4CC8-A786-B40311F0AC45}" sibTransId="{B4321328-FBD3-4C01-9544-9275CC04669A}"/>
    <dgm:cxn modelId="{00C8E3B8-F81D-43F3-AC1B-37A4445CB755}" srcId="{140BC4E7-EA92-4DE8-A017-C38BF9B25B19}" destId="{82AD37E6-7E72-4B0B-9F4A-D23EA13BEA6D}" srcOrd="2" destOrd="0" parTransId="{B20018A2-E0DC-46D8-B761-21EA8CA5A3A4}" sibTransId="{A5C44D8F-2EB2-417B-9B80-3E3CCAF97240}"/>
    <dgm:cxn modelId="{1D1612B9-8EEB-4566-B97F-E8C167C13170}" type="presOf" srcId="{A25DF76D-0E07-4ED0-BCB6-1719A14FD328}" destId="{53C57C3C-1072-4E81-9AC2-58B960A46303}" srcOrd="1" destOrd="0" presId="urn:microsoft.com/office/officeart/2005/8/layout/orgChart1"/>
    <dgm:cxn modelId="{5436BEBB-B5E1-4372-9C45-D0AD8D512114}" type="presOf" srcId="{EC26598B-4FFA-41DF-A9D3-A93B80CFBD6A}" destId="{F61934C2-EF81-4FD3-A848-8490AAA10E09}" srcOrd="0" destOrd="0" presId="urn:microsoft.com/office/officeart/2005/8/layout/orgChart1"/>
    <dgm:cxn modelId="{56E331C0-5BB9-40A8-AB14-C1B65D47564C}" type="presOf" srcId="{FBCEDDAC-90D2-493E-A9EB-5CD9DF10EA8A}" destId="{D258C743-89D8-46A0-B861-7901D15F14C9}" srcOrd="0" destOrd="0" presId="urn:microsoft.com/office/officeart/2005/8/layout/orgChart1"/>
    <dgm:cxn modelId="{9C2CDCC1-361F-4F0F-B671-5BA9A640FB16}" type="presOf" srcId="{A343CD8E-0B70-4B2F-B7A4-74E368274AFC}" destId="{B542EE37-C91B-4480-B51D-AD9DEDED08EE}" srcOrd="1" destOrd="0" presId="urn:microsoft.com/office/officeart/2005/8/layout/orgChart1"/>
    <dgm:cxn modelId="{D6B6FEC6-9254-471E-B7AD-F32540EDE973}" type="presOf" srcId="{F4E31F7B-1242-45B1-8422-C36003DD8E85}" destId="{144D6585-BA3A-48F3-B17E-C486FB6C11EB}" srcOrd="0" destOrd="0" presId="urn:microsoft.com/office/officeart/2005/8/layout/orgChart1"/>
    <dgm:cxn modelId="{594B54C8-7475-4505-862E-6406B3F75C2E}" srcId="{EC26598B-4FFA-41DF-A9D3-A93B80CFBD6A}" destId="{1F8333CC-E56D-4011-931F-28EE7107B0C0}" srcOrd="0" destOrd="0" parTransId="{78F3B6E9-F843-4C7A-BDF0-1DD50B04DC22}" sibTransId="{0FACE44B-3DA5-4B0D-A380-AC44C7966AD3}"/>
    <dgm:cxn modelId="{F4273BCA-C2A0-48E7-A057-F72782BB259D}" srcId="{B899A1A8-E6ED-4CC0-9A2C-2ECC5AD3924B}" destId="{E1A6CC9A-6207-4C77-AB18-7B92199DC2DE}" srcOrd="0" destOrd="0" parTransId="{7D461EEE-6508-47D8-BB1D-78584711C194}" sibTransId="{1868B409-AEB7-495D-BA08-5364F2DD7A0E}"/>
    <dgm:cxn modelId="{6C21E5CB-FB8B-4B0E-B6E5-FAD704A4D564}" type="presOf" srcId="{A956A64A-7CE7-41FC-9597-D0FE2B62D6DA}" destId="{D1CA09C2-2458-4F0A-BF2A-7854FCC16D08}" srcOrd="0" destOrd="0" presId="urn:microsoft.com/office/officeart/2005/8/layout/orgChart1"/>
    <dgm:cxn modelId="{051BC3D0-7A5A-4614-976F-2AC8559C9137}" type="presOf" srcId="{A25DF76D-0E07-4ED0-BCB6-1719A14FD328}" destId="{58A2D836-CBED-46AC-BFB9-7F2DBA6F69D7}" srcOrd="0" destOrd="0" presId="urn:microsoft.com/office/officeart/2005/8/layout/orgChart1"/>
    <dgm:cxn modelId="{233374D1-C3FE-4F64-918A-40821587D0C2}" type="presOf" srcId="{E1A6CC9A-6207-4C77-AB18-7B92199DC2DE}" destId="{FCCDC000-1B8E-48AD-93F6-4365CDC71022}" srcOrd="1" destOrd="0" presId="urn:microsoft.com/office/officeart/2005/8/layout/orgChart1"/>
    <dgm:cxn modelId="{8AE974DA-C250-4D09-88B3-4319898C6D40}" srcId="{140BC4E7-EA92-4DE8-A017-C38BF9B25B19}" destId="{EC26598B-4FFA-41DF-A9D3-A93B80CFBD6A}" srcOrd="1" destOrd="0" parTransId="{645BE90E-AFA6-4599-9811-4A32688619B3}" sibTransId="{A75101F9-7667-4EC3-86F9-AAE6ACA1A138}"/>
    <dgm:cxn modelId="{0FC002DC-D8B0-4517-A30C-6DC14CB2A051}" type="presOf" srcId="{A9EE429F-07F3-4480-ACA5-40C5D9F2A70A}" destId="{125AF85D-DDB0-49E7-8DFE-7919D88F111C}" srcOrd="0" destOrd="0" presId="urn:microsoft.com/office/officeart/2005/8/layout/orgChart1"/>
    <dgm:cxn modelId="{98910DE2-8246-4852-B3EC-B095E3CF6A20}" srcId="{A9EE429F-07F3-4480-ACA5-40C5D9F2A70A}" destId="{140BC4E7-EA92-4DE8-A017-C38BF9B25B19}" srcOrd="0" destOrd="0" parTransId="{645F1A39-EC6F-49F2-949F-3AADD4E4DCCA}" sibTransId="{CA47D7B6-05BD-4279-80BF-B8F10953ACF4}"/>
    <dgm:cxn modelId="{303F39F1-FAFA-42F1-869F-571E63253F32}" type="presOf" srcId="{4E89524C-5477-45A3-B4E1-57860F1DF737}" destId="{9C5B0E96-846D-48BC-AAFE-8B1F46E5A103}" srcOrd="0" destOrd="0" presId="urn:microsoft.com/office/officeart/2005/8/layout/orgChart1"/>
    <dgm:cxn modelId="{4226F7F4-F2A0-4772-881A-958E589E9229}" type="presOf" srcId="{82AD37E6-7E72-4B0B-9F4A-D23EA13BEA6D}" destId="{16339ED6-F7A9-435C-BBD1-4CCF90158EEA}" srcOrd="0" destOrd="0" presId="urn:microsoft.com/office/officeart/2005/8/layout/orgChart1"/>
    <dgm:cxn modelId="{807B64F6-860C-414E-8F7D-CBB3D57578D0}" type="presOf" srcId="{E1A6CC9A-6207-4C77-AB18-7B92199DC2DE}" destId="{7A00B663-93F3-4FFC-8823-7A47737BFB55}" srcOrd="0" destOrd="0" presId="urn:microsoft.com/office/officeart/2005/8/layout/orgChart1"/>
    <dgm:cxn modelId="{697FB4FB-C599-4256-82C2-E63DF295C5DA}" type="presOf" srcId="{2ED6A932-CA87-4736-B8DE-4CDB4841D5F1}" destId="{6352AFA6-3769-4AF8-A559-B4C00B63CDDF}" srcOrd="0" destOrd="0" presId="urn:microsoft.com/office/officeart/2005/8/layout/orgChart1"/>
    <dgm:cxn modelId="{4D55E68D-4349-44C4-9936-C20E3674EABC}" type="presParOf" srcId="{144D6585-BA3A-48F3-B17E-C486FB6C11EB}" destId="{69683A3A-64BA-4323-A9EE-FD2143142A10}" srcOrd="0" destOrd="0" presId="urn:microsoft.com/office/officeart/2005/8/layout/orgChart1"/>
    <dgm:cxn modelId="{DC18E546-8422-49BA-B7FA-9070D85BD495}" type="presParOf" srcId="{69683A3A-64BA-4323-A9EE-FD2143142A10}" destId="{23D17DB4-418A-4FF1-87CB-400FD5C3A078}" srcOrd="0" destOrd="0" presId="urn:microsoft.com/office/officeart/2005/8/layout/orgChart1"/>
    <dgm:cxn modelId="{C5CF7006-4330-48CC-A20D-971A355AEE3E}" type="presParOf" srcId="{23D17DB4-418A-4FF1-87CB-400FD5C3A078}" destId="{125AF85D-DDB0-49E7-8DFE-7919D88F111C}" srcOrd="0" destOrd="0" presId="urn:microsoft.com/office/officeart/2005/8/layout/orgChart1"/>
    <dgm:cxn modelId="{C38F038E-4800-453E-BC10-11FADA46B4E3}" type="presParOf" srcId="{23D17DB4-418A-4FF1-87CB-400FD5C3A078}" destId="{59934C5A-666B-4AB6-AD54-74CFD15333A5}" srcOrd="1" destOrd="0" presId="urn:microsoft.com/office/officeart/2005/8/layout/orgChart1"/>
    <dgm:cxn modelId="{5A57CA89-6973-45EB-9470-57E959B5C98D}" type="presParOf" srcId="{69683A3A-64BA-4323-A9EE-FD2143142A10}" destId="{E22084A1-6359-4D3B-B54A-AC68BF1F5EE8}" srcOrd="1" destOrd="0" presId="urn:microsoft.com/office/officeart/2005/8/layout/orgChart1"/>
    <dgm:cxn modelId="{CFC2B1B3-33A8-4812-BB15-A033478F673B}" type="presParOf" srcId="{E22084A1-6359-4D3B-B54A-AC68BF1F5EE8}" destId="{8B2879B7-4E08-4C34-8AF7-364F31E01C7B}" srcOrd="0" destOrd="0" presId="urn:microsoft.com/office/officeart/2005/8/layout/orgChart1"/>
    <dgm:cxn modelId="{8E65151D-02BD-4D5F-A2D6-B39964FAE83D}" type="presParOf" srcId="{E22084A1-6359-4D3B-B54A-AC68BF1F5EE8}" destId="{9ABDBBF4-5F30-4BE5-B358-6620857E9D66}" srcOrd="1" destOrd="0" presId="urn:microsoft.com/office/officeart/2005/8/layout/orgChart1"/>
    <dgm:cxn modelId="{F07E18E5-3154-4C16-A459-A7DAF4FF77E2}" type="presParOf" srcId="{9ABDBBF4-5F30-4BE5-B358-6620857E9D66}" destId="{9C30BB82-9845-464F-BA0F-AF3031D3CBD6}" srcOrd="0" destOrd="0" presId="urn:microsoft.com/office/officeart/2005/8/layout/orgChart1"/>
    <dgm:cxn modelId="{8EA753EA-1F2D-4E89-8BC3-94300B04CB87}" type="presParOf" srcId="{9C30BB82-9845-464F-BA0F-AF3031D3CBD6}" destId="{CAE8A9FA-E351-462A-BFEF-EB1A6F819A4B}" srcOrd="0" destOrd="0" presId="urn:microsoft.com/office/officeart/2005/8/layout/orgChart1"/>
    <dgm:cxn modelId="{B25C6567-D9D1-4D4C-927B-09E636365B95}" type="presParOf" srcId="{9C30BB82-9845-464F-BA0F-AF3031D3CBD6}" destId="{21AFAB97-EF9F-4B55-AE47-0A9AF9E764F4}" srcOrd="1" destOrd="0" presId="urn:microsoft.com/office/officeart/2005/8/layout/orgChart1"/>
    <dgm:cxn modelId="{2CD9766F-8361-4FC7-9707-8E219B23AE8E}" type="presParOf" srcId="{9ABDBBF4-5F30-4BE5-B358-6620857E9D66}" destId="{040D8C45-E1F3-4A62-A562-CA94E96BE6D2}" srcOrd="1" destOrd="0" presId="urn:microsoft.com/office/officeart/2005/8/layout/orgChart1"/>
    <dgm:cxn modelId="{A0CBB6B7-5EA4-4840-8D75-7E194B489EF2}" type="presParOf" srcId="{040D8C45-E1F3-4A62-A562-CA94E96BE6D2}" destId="{CD6E9C33-EC87-4D0C-88DF-8DA4E374E826}" srcOrd="0" destOrd="0" presId="urn:microsoft.com/office/officeart/2005/8/layout/orgChart1"/>
    <dgm:cxn modelId="{37341BA8-A3E0-4BD2-9AF2-CDB36255E06B}" type="presParOf" srcId="{040D8C45-E1F3-4A62-A562-CA94E96BE6D2}" destId="{212E43AC-BEC1-4C26-A76F-8C374C6FA9CC}" srcOrd="1" destOrd="0" presId="urn:microsoft.com/office/officeart/2005/8/layout/orgChart1"/>
    <dgm:cxn modelId="{B68F9556-6B28-40AD-8BEA-0668B3BBC5DF}" type="presParOf" srcId="{212E43AC-BEC1-4C26-A76F-8C374C6FA9CC}" destId="{29D86105-3BA1-4D1E-A128-A2AA4E3B48F7}" srcOrd="0" destOrd="0" presId="urn:microsoft.com/office/officeart/2005/8/layout/orgChart1"/>
    <dgm:cxn modelId="{CC5014E6-9E63-4893-B80A-76F9CEC296F5}" type="presParOf" srcId="{29D86105-3BA1-4D1E-A128-A2AA4E3B48F7}" destId="{E962E125-A830-4DF6-B8E0-4ACDD7313CDF}" srcOrd="0" destOrd="0" presId="urn:microsoft.com/office/officeart/2005/8/layout/orgChart1"/>
    <dgm:cxn modelId="{92BD9C00-20CD-48AF-9B9D-1FFD512CBF3C}" type="presParOf" srcId="{29D86105-3BA1-4D1E-A128-A2AA4E3B48F7}" destId="{7364A545-D0D5-435D-A186-A09E1A028D98}" srcOrd="1" destOrd="0" presId="urn:microsoft.com/office/officeart/2005/8/layout/orgChart1"/>
    <dgm:cxn modelId="{8169001A-BE3B-4F06-A83A-3D8C028FF04E}" type="presParOf" srcId="{212E43AC-BEC1-4C26-A76F-8C374C6FA9CC}" destId="{9C0E5BEE-BF36-4A19-8D0B-2A6C06D9865C}" srcOrd="1" destOrd="0" presId="urn:microsoft.com/office/officeart/2005/8/layout/orgChart1"/>
    <dgm:cxn modelId="{1DE5D5EC-CFA8-4D57-AE8F-0582EB9E2D91}" type="presParOf" srcId="{9C0E5BEE-BF36-4A19-8D0B-2A6C06D9865C}" destId="{352B8B3C-F30A-421D-9C21-1F8D8CBACBCF}" srcOrd="0" destOrd="0" presId="urn:microsoft.com/office/officeart/2005/8/layout/orgChart1"/>
    <dgm:cxn modelId="{6BFFD4C2-FE87-4232-93E8-CBE6F799A3DD}" type="presParOf" srcId="{9C0E5BEE-BF36-4A19-8D0B-2A6C06D9865C}" destId="{28282DD1-5CF2-4863-8222-3A88ACEFC8B8}" srcOrd="1" destOrd="0" presId="urn:microsoft.com/office/officeart/2005/8/layout/orgChart1"/>
    <dgm:cxn modelId="{52F121D3-39B9-4596-B7C8-937034D51178}" type="presParOf" srcId="{28282DD1-5CF2-4863-8222-3A88ACEFC8B8}" destId="{57F3F37C-05F2-4C00-A0F7-8D0039751907}" srcOrd="0" destOrd="0" presId="urn:microsoft.com/office/officeart/2005/8/layout/orgChart1"/>
    <dgm:cxn modelId="{A410C928-F1D4-409F-ABB0-2E68A988248E}" type="presParOf" srcId="{57F3F37C-05F2-4C00-A0F7-8D0039751907}" destId="{7A00B663-93F3-4FFC-8823-7A47737BFB55}" srcOrd="0" destOrd="0" presId="urn:microsoft.com/office/officeart/2005/8/layout/orgChart1"/>
    <dgm:cxn modelId="{92281098-7D60-430B-BB0C-AA6A8A1D4CA7}" type="presParOf" srcId="{57F3F37C-05F2-4C00-A0F7-8D0039751907}" destId="{FCCDC000-1B8E-48AD-93F6-4365CDC71022}" srcOrd="1" destOrd="0" presId="urn:microsoft.com/office/officeart/2005/8/layout/orgChart1"/>
    <dgm:cxn modelId="{70CF6464-95CE-48CE-A287-A590C14AF828}" type="presParOf" srcId="{28282DD1-5CF2-4863-8222-3A88ACEFC8B8}" destId="{4D36FB3B-9954-43A7-ABC3-8820086BF2E1}" srcOrd="1" destOrd="0" presId="urn:microsoft.com/office/officeart/2005/8/layout/orgChart1"/>
    <dgm:cxn modelId="{1744D7A2-BBDE-4A20-829A-446F91148535}" type="presParOf" srcId="{28282DD1-5CF2-4863-8222-3A88ACEFC8B8}" destId="{F0CDCC43-0734-4ADC-B265-B2F4DD9F1FB4}" srcOrd="2" destOrd="0" presId="urn:microsoft.com/office/officeart/2005/8/layout/orgChart1"/>
    <dgm:cxn modelId="{3DFFCD63-C007-41F6-A0FC-4124112EF200}" type="presParOf" srcId="{9C0E5BEE-BF36-4A19-8D0B-2A6C06D9865C}" destId="{5D5FDF5D-CD19-4E42-AA16-437276034E28}" srcOrd="2" destOrd="0" presId="urn:microsoft.com/office/officeart/2005/8/layout/orgChart1"/>
    <dgm:cxn modelId="{649083EB-0E25-492F-86C7-04ED4CD67CD0}" type="presParOf" srcId="{9C0E5BEE-BF36-4A19-8D0B-2A6C06D9865C}" destId="{094A3595-1840-4BF0-858F-CB8ED10DB6D3}" srcOrd="3" destOrd="0" presId="urn:microsoft.com/office/officeart/2005/8/layout/orgChart1"/>
    <dgm:cxn modelId="{F55417D9-8E5D-4E0A-B29E-56638804C314}" type="presParOf" srcId="{094A3595-1840-4BF0-858F-CB8ED10DB6D3}" destId="{7B2CB1EF-0F8C-447F-B7F2-B9863D21B9FC}" srcOrd="0" destOrd="0" presId="urn:microsoft.com/office/officeart/2005/8/layout/orgChart1"/>
    <dgm:cxn modelId="{0673F48F-7ADE-46CB-8144-80C6845D6E81}" type="presParOf" srcId="{7B2CB1EF-0F8C-447F-B7F2-B9863D21B9FC}" destId="{44E6DB96-A72B-41E7-8AFB-7A6A48347778}" srcOrd="0" destOrd="0" presId="urn:microsoft.com/office/officeart/2005/8/layout/orgChart1"/>
    <dgm:cxn modelId="{690A3D0A-F73D-4C1E-8CBC-E37EF92A61D1}" type="presParOf" srcId="{7B2CB1EF-0F8C-447F-B7F2-B9863D21B9FC}" destId="{820BD896-B787-46AA-8ED0-54F8673E0284}" srcOrd="1" destOrd="0" presId="urn:microsoft.com/office/officeart/2005/8/layout/orgChart1"/>
    <dgm:cxn modelId="{A7E23B0F-85D5-4EE1-A0C9-7BCF12181C94}" type="presParOf" srcId="{094A3595-1840-4BF0-858F-CB8ED10DB6D3}" destId="{EF9A781C-CCE0-4AA5-B039-96C6AB1FB293}" srcOrd="1" destOrd="0" presId="urn:microsoft.com/office/officeart/2005/8/layout/orgChart1"/>
    <dgm:cxn modelId="{57D00878-C180-4898-A9F9-8302524901EE}" type="presParOf" srcId="{094A3595-1840-4BF0-858F-CB8ED10DB6D3}" destId="{B7517D08-581A-46BD-B71A-6D0863941EA9}" srcOrd="2" destOrd="0" presId="urn:microsoft.com/office/officeart/2005/8/layout/orgChart1"/>
    <dgm:cxn modelId="{014B787E-8CAB-4D69-97BD-48B07AD24632}" type="presParOf" srcId="{9C0E5BEE-BF36-4A19-8D0B-2A6C06D9865C}" destId="{0F5C3340-C720-4ABA-9DEF-AADA6912BDED}" srcOrd="4" destOrd="0" presId="urn:microsoft.com/office/officeart/2005/8/layout/orgChart1"/>
    <dgm:cxn modelId="{C9F0B1C3-7942-455C-BC1C-5BD58EE8F8D7}" type="presParOf" srcId="{9C0E5BEE-BF36-4A19-8D0B-2A6C06D9865C}" destId="{F97FDA44-661F-47A5-83D2-C51E9703F864}" srcOrd="5" destOrd="0" presId="urn:microsoft.com/office/officeart/2005/8/layout/orgChart1"/>
    <dgm:cxn modelId="{44A4ACC1-21D5-400A-AA30-C93D3FA41F79}" type="presParOf" srcId="{F97FDA44-661F-47A5-83D2-C51E9703F864}" destId="{08248F81-805E-43D1-99FA-00096627C07A}" srcOrd="0" destOrd="0" presId="urn:microsoft.com/office/officeart/2005/8/layout/orgChart1"/>
    <dgm:cxn modelId="{83EF8162-74B1-4214-A81C-3307A71618C4}" type="presParOf" srcId="{08248F81-805E-43D1-99FA-00096627C07A}" destId="{85436002-1FD5-4749-AF79-F796C939B5E4}" srcOrd="0" destOrd="0" presId="urn:microsoft.com/office/officeart/2005/8/layout/orgChart1"/>
    <dgm:cxn modelId="{C08B49FA-35D0-4111-BA52-0F0ACFB5C92D}" type="presParOf" srcId="{08248F81-805E-43D1-99FA-00096627C07A}" destId="{B542EE37-C91B-4480-B51D-AD9DEDED08EE}" srcOrd="1" destOrd="0" presId="urn:microsoft.com/office/officeart/2005/8/layout/orgChart1"/>
    <dgm:cxn modelId="{4FD1ABC0-2E44-4862-AC2B-4687FC82640D}" type="presParOf" srcId="{F97FDA44-661F-47A5-83D2-C51E9703F864}" destId="{724A1582-A45A-4B87-A968-C957E834A491}" srcOrd="1" destOrd="0" presId="urn:microsoft.com/office/officeart/2005/8/layout/orgChart1"/>
    <dgm:cxn modelId="{0DE2329E-025F-402F-A7DC-590A0C9F35EE}" type="presParOf" srcId="{F97FDA44-661F-47A5-83D2-C51E9703F864}" destId="{E0665BC1-923F-4208-9ABC-1D0CAFAF59C6}" srcOrd="2" destOrd="0" presId="urn:microsoft.com/office/officeart/2005/8/layout/orgChart1"/>
    <dgm:cxn modelId="{E33FBD63-3D45-456A-8C7D-2300D7417DE0}" type="presParOf" srcId="{9C0E5BEE-BF36-4A19-8D0B-2A6C06D9865C}" destId="{D1CA09C2-2458-4F0A-BF2A-7854FCC16D08}" srcOrd="6" destOrd="0" presId="urn:microsoft.com/office/officeart/2005/8/layout/orgChart1"/>
    <dgm:cxn modelId="{ED15A939-F4DD-47B9-AAB1-7067A5595CF9}" type="presParOf" srcId="{9C0E5BEE-BF36-4A19-8D0B-2A6C06D9865C}" destId="{AF01EB07-1DE1-4CF1-9D12-D92BCA9A7D89}" srcOrd="7" destOrd="0" presId="urn:microsoft.com/office/officeart/2005/8/layout/orgChart1"/>
    <dgm:cxn modelId="{A991E978-09E9-4187-A0F1-64E615DEF641}" type="presParOf" srcId="{AF01EB07-1DE1-4CF1-9D12-D92BCA9A7D89}" destId="{DB3A46F6-6E86-42EF-952E-6572ED2E2B2F}" srcOrd="0" destOrd="0" presId="urn:microsoft.com/office/officeart/2005/8/layout/orgChart1"/>
    <dgm:cxn modelId="{399F8057-CB5D-4A73-AC79-18C1ADF3032E}" type="presParOf" srcId="{DB3A46F6-6E86-42EF-952E-6572ED2E2B2F}" destId="{D258C743-89D8-46A0-B861-7901D15F14C9}" srcOrd="0" destOrd="0" presId="urn:microsoft.com/office/officeart/2005/8/layout/orgChart1"/>
    <dgm:cxn modelId="{ED6EB3F4-1673-4302-AFD3-6717DBBE3913}" type="presParOf" srcId="{DB3A46F6-6E86-42EF-952E-6572ED2E2B2F}" destId="{76BBD939-1869-401D-AE41-5AA2FAD9CD07}" srcOrd="1" destOrd="0" presId="urn:microsoft.com/office/officeart/2005/8/layout/orgChart1"/>
    <dgm:cxn modelId="{63929CA8-AD15-4740-B43E-73D41D97BF08}" type="presParOf" srcId="{AF01EB07-1DE1-4CF1-9D12-D92BCA9A7D89}" destId="{4F934472-953A-4BB9-BA2C-FF90ABDD6385}" srcOrd="1" destOrd="0" presId="urn:microsoft.com/office/officeart/2005/8/layout/orgChart1"/>
    <dgm:cxn modelId="{2AFE64E8-1BF0-42CF-85EC-9BC82F0EEDA5}" type="presParOf" srcId="{AF01EB07-1DE1-4CF1-9D12-D92BCA9A7D89}" destId="{A5694415-7C5B-4E26-8575-624250238223}" srcOrd="2" destOrd="0" presId="urn:microsoft.com/office/officeart/2005/8/layout/orgChart1"/>
    <dgm:cxn modelId="{BE4DADE1-C3F8-446C-9EE9-D57DD5BCE352}" type="presParOf" srcId="{9C0E5BEE-BF36-4A19-8D0B-2A6C06D9865C}" destId="{65BC26DD-52F8-459C-85BF-AB771BDE58E5}" srcOrd="8" destOrd="0" presId="urn:microsoft.com/office/officeart/2005/8/layout/orgChart1"/>
    <dgm:cxn modelId="{CCE8B9C7-A991-4ABF-BA34-0E32F61965B5}" type="presParOf" srcId="{9C0E5BEE-BF36-4A19-8D0B-2A6C06D9865C}" destId="{2A7C6F13-AD64-4515-859E-8AC7E03D394D}" srcOrd="9" destOrd="0" presId="urn:microsoft.com/office/officeart/2005/8/layout/orgChart1"/>
    <dgm:cxn modelId="{9C349068-2CE9-4A3B-969E-E82577DFB25A}" type="presParOf" srcId="{2A7C6F13-AD64-4515-859E-8AC7E03D394D}" destId="{2CC9E66A-B5DC-4518-AC32-533D94652528}" srcOrd="0" destOrd="0" presId="urn:microsoft.com/office/officeart/2005/8/layout/orgChart1"/>
    <dgm:cxn modelId="{AC4DD297-A79C-4DFA-9DDF-958A6A63F94B}" type="presParOf" srcId="{2CC9E66A-B5DC-4518-AC32-533D94652528}" destId="{58A2D836-CBED-46AC-BFB9-7F2DBA6F69D7}" srcOrd="0" destOrd="0" presId="urn:microsoft.com/office/officeart/2005/8/layout/orgChart1"/>
    <dgm:cxn modelId="{B6F206C7-3447-41BB-8529-543CF7969CA9}" type="presParOf" srcId="{2CC9E66A-B5DC-4518-AC32-533D94652528}" destId="{53C57C3C-1072-4E81-9AC2-58B960A46303}" srcOrd="1" destOrd="0" presId="urn:microsoft.com/office/officeart/2005/8/layout/orgChart1"/>
    <dgm:cxn modelId="{D53816D0-7F7C-4F0C-8BEB-4612AD582280}" type="presParOf" srcId="{2A7C6F13-AD64-4515-859E-8AC7E03D394D}" destId="{FA1EF515-B924-49C0-989F-25B90A343039}" srcOrd="1" destOrd="0" presId="urn:microsoft.com/office/officeart/2005/8/layout/orgChart1"/>
    <dgm:cxn modelId="{A4AED029-C076-4367-B72B-D43391D7F5CD}" type="presParOf" srcId="{2A7C6F13-AD64-4515-859E-8AC7E03D394D}" destId="{725E6301-264F-444F-ACE4-B13866B47C90}" srcOrd="2" destOrd="0" presId="urn:microsoft.com/office/officeart/2005/8/layout/orgChart1"/>
    <dgm:cxn modelId="{35549469-60F2-4FC6-9FFD-C4E04A71434A}" type="presParOf" srcId="{212E43AC-BEC1-4C26-A76F-8C374C6FA9CC}" destId="{068F6B4E-E4D8-4C45-8787-F13875704290}" srcOrd="2" destOrd="0" presId="urn:microsoft.com/office/officeart/2005/8/layout/orgChart1"/>
    <dgm:cxn modelId="{6DA1328C-1B2D-41A4-9CA8-EFEDA74FA6DE}" type="presParOf" srcId="{040D8C45-E1F3-4A62-A562-CA94E96BE6D2}" destId="{7857D31E-FB2D-4BB6-867D-67CC05206F36}" srcOrd="2" destOrd="0" presId="urn:microsoft.com/office/officeart/2005/8/layout/orgChart1"/>
    <dgm:cxn modelId="{530F6FC6-6318-4A39-B631-2744DE95AD32}" type="presParOf" srcId="{040D8C45-E1F3-4A62-A562-CA94E96BE6D2}" destId="{54E5C8E7-C23A-432D-AF96-1E477DD9659E}" srcOrd="3" destOrd="0" presId="urn:microsoft.com/office/officeart/2005/8/layout/orgChart1"/>
    <dgm:cxn modelId="{3B3EB423-8F9C-4AFE-BBFA-3FC4C4A5817B}" type="presParOf" srcId="{54E5C8E7-C23A-432D-AF96-1E477DD9659E}" destId="{8540D8BA-DD16-4F1A-8182-F1757A889C76}" srcOrd="0" destOrd="0" presId="urn:microsoft.com/office/officeart/2005/8/layout/orgChart1"/>
    <dgm:cxn modelId="{60998842-8B81-4458-AC09-EEDD42846430}" type="presParOf" srcId="{8540D8BA-DD16-4F1A-8182-F1757A889C76}" destId="{F61934C2-EF81-4FD3-A848-8490AAA10E09}" srcOrd="0" destOrd="0" presId="urn:microsoft.com/office/officeart/2005/8/layout/orgChart1"/>
    <dgm:cxn modelId="{2713D5C1-3E37-4DAE-A01E-48A6216D2F58}" type="presParOf" srcId="{8540D8BA-DD16-4F1A-8182-F1757A889C76}" destId="{494037F0-192E-407F-90F9-E681F5347B3C}" srcOrd="1" destOrd="0" presId="urn:microsoft.com/office/officeart/2005/8/layout/orgChart1"/>
    <dgm:cxn modelId="{87016436-9C91-452B-A52B-C4651E64BD0A}" type="presParOf" srcId="{54E5C8E7-C23A-432D-AF96-1E477DD9659E}" destId="{643AE68D-8B49-46F3-AF3E-BB6ADBCE9919}" srcOrd="1" destOrd="0" presId="urn:microsoft.com/office/officeart/2005/8/layout/orgChart1"/>
    <dgm:cxn modelId="{76BD040F-70DC-49C2-86E0-90E4BBB5112F}" type="presParOf" srcId="{643AE68D-8B49-46F3-AF3E-BB6ADBCE9919}" destId="{10A8C392-A3A3-4B02-94CC-485616503F6D}" srcOrd="0" destOrd="0" presId="urn:microsoft.com/office/officeart/2005/8/layout/orgChart1"/>
    <dgm:cxn modelId="{5E58EB1C-2AF0-4C82-9E1D-1F7DC502B2F4}" type="presParOf" srcId="{643AE68D-8B49-46F3-AF3E-BB6ADBCE9919}" destId="{0B3E93D8-2674-498A-8BE8-34736F4B91CC}" srcOrd="1" destOrd="0" presId="urn:microsoft.com/office/officeart/2005/8/layout/orgChart1"/>
    <dgm:cxn modelId="{E349E71C-0989-4476-81C2-6AD67EB90D7C}" type="presParOf" srcId="{0B3E93D8-2674-498A-8BE8-34736F4B91CC}" destId="{7ABD063D-C05D-4569-A4E5-86345C9A08F5}" srcOrd="0" destOrd="0" presId="urn:microsoft.com/office/officeart/2005/8/layout/orgChart1"/>
    <dgm:cxn modelId="{A676FE30-3272-415D-85E8-E78B5C7B7C19}" type="presParOf" srcId="{7ABD063D-C05D-4569-A4E5-86345C9A08F5}" destId="{1F69152B-78EC-418C-8871-3593DBC4BE5E}" srcOrd="0" destOrd="0" presId="urn:microsoft.com/office/officeart/2005/8/layout/orgChart1"/>
    <dgm:cxn modelId="{5C3E72C1-7778-4AFD-A9E4-998A1E59CD39}" type="presParOf" srcId="{7ABD063D-C05D-4569-A4E5-86345C9A08F5}" destId="{27068131-3444-4AEE-AF2A-B51CBC7FEFBE}" srcOrd="1" destOrd="0" presId="urn:microsoft.com/office/officeart/2005/8/layout/orgChart1"/>
    <dgm:cxn modelId="{8A1ADF9D-ECB0-4926-A04D-B7B8208392B2}" type="presParOf" srcId="{0B3E93D8-2674-498A-8BE8-34736F4B91CC}" destId="{8023DBAE-2462-44D6-AF20-F4B8BEF0C170}" srcOrd="1" destOrd="0" presId="urn:microsoft.com/office/officeart/2005/8/layout/orgChart1"/>
    <dgm:cxn modelId="{A9D861CE-FBB4-4571-9374-5FEA4F5DB34D}" type="presParOf" srcId="{0B3E93D8-2674-498A-8BE8-34736F4B91CC}" destId="{7E401F50-4434-4E8A-8246-B751EC0F4AF4}" srcOrd="2" destOrd="0" presId="urn:microsoft.com/office/officeart/2005/8/layout/orgChart1"/>
    <dgm:cxn modelId="{7192C994-78DB-49DD-9552-0D7AE71E465C}" type="presParOf" srcId="{643AE68D-8B49-46F3-AF3E-BB6ADBCE9919}" destId="{BE750B53-3638-456B-83FC-5143503B1B09}" srcOrd="2" destOrd="0" presId="urn:microsoft.com/office/officeart/2005/8/layout/orgChart1"/>
    <dgm:cxn modelId="{452CD5A2-77A2-4C37-BE15-CFB873622487}" type="presParOf" srcId="{643AE68D-8B49-46F3-AF3E-BB6ADBCE9919}" destId="{8254BE6F-0E6B-48BC-A0CB-A331D4EB5EDF}" srcOrd="3" destOrd="0" presId="urn:microsoft.com/office/officeart/2005/8/layout/orgChart1"/>
    <dgm:cxn modelId="{2D7417D1-C7AE-4A18-BB1F-4E851E995D73}" type="presParOf" srcId="{8254BE6F-0E6B-48BC-A0CB-A331D4EB5EDF}" destId="{223D982D-3B2A-4AB7-BAFB-7D9B4BCF7039}" srcOrd="0" destOrd="0" presId="urn:microsoft.com/office/officeart/2005/8/layout/orgChart1"/>
    <dgm:cxn modelId="{600208A9-630B-440A-81B0-9E4955FC4836}" type="presParOf" srcId="{223D982D-3B2A-4AB7-BAFB-7D9B4BCF7039}" destId="{FAFCFB0C-C19D-44EF-86FB-38537F8800A7}" srcOrd="0" destOrd="0" presId="urn:microsoft.com/office/officeart/2005/8/layout/orgChart1"/>
    <dgm:cxn modelId="{104BF495-26BE-49E6-9204-8D0C641DC478}" type="presParOf" srcId="{223D982D-3B2A-4AB7-BAFB-7D9B4BCF7039}" destId="{1B7FACD1-B78B-4D1F-B97E-FEAC0A1D75DE}" srcOrd="1" destOrd="0" presId="urn:microsoft.com/office/officeart/2005/8/layout/orgChart1"/>
    <dgm:cxn modelId="{A8CAB71D-43C8-4F83-8200-5E0487E7BC5A}" type="presParOf" srcId="{8254BE6F-0E6B-48BC-A0CB-A331D4EB5EDF}" destId="{CC2CB25C-0ADC-48B6-8A27-73E97AE0AF6F}" srcOrd="1" destOrd="0" presId="urn:microsoft.com/office/officeart/2005/8/layout/orgChart1"/>
    <dgm:cxn modelId="{294C2A7D-DABF-47A7-9AAC-C4F5A383236A}" type="presParOf" srcId="{8254BE6F-0E6B-48BC-A0CB-A331D4EB5EDF}" destId="{B6AB44CF-5123-4925-832D-13B4C46F9741}" srcOrd="2" destOrd="0" presId="urn:microsoft.com/office/officeart/2005/8/layout/orgChart1"/>
    <dgm:cxn modelId="{05BF6866-43C1-4AB2-A182-2BCCE06A0B6B}" type="presParOf" srcId="{54E5C8E7-C23A-432D-AF96-1E477DD9659E}" destId="{593CFF69-AD87-48FF-B94C-969FC18A8663}" srcOrd="2" destOrd="0" presId="urn:microsoft.com/office/officeart/2005/8/layout/orgChart1"/>
    <dgm:cxn modelId="{07521BEE-6754-4478-B2DE-B36788FF0A66}" type="presParOf" srcId="{040D8C45-E1F3-4A62-A562-CA94E96BE6D2}" destId="{EAA609B1-E8E8-4137-ACC9-99928F8D58E0}" srcOrd="4" destOrd="0" presId="urn:microsoft.com/office/officeart/2005/8/layout/orgChart1"/>
    <dgm:cxn modelId="{92922847-3489-45C3-B447-A24D1EC2B802}" type="presParOf" srcId="{040D8C45-E1F3-4A62-A562-CA94E96BE6D2}" destId="{AEC388B2-961F-48F0-93BA-8C5B936048F6}" srcOrd="5" destOrd="0" presId="urn:microsoft.com/office/officeart/2005/8/layout/orgChart1"/>
    <dgm:cxn modelId="{EF5678E8-DE76-4E1D-A8D9-2FE31DE6AB43}" type="presParOf" srcId="{AEC388B2-961F-48F0-93BA-8C5B936048F6}" destId="{5B91D086-80F1-4A5B-AF4B-EB0C34CB041F}" srcOrd="0" destOrd="0" presId="urn:microsoft.com/office/officeart/2005/8/layout/orgChart1"/>
    <dgm:cxn modelId="{B74518A1-2B5D-49A3-A64C-870BB4F956EF}" type="presParOf" srcId="{5B91D086-80F1-4A5B-AF4B-EB0C34CB041F}" destId="{16339ED6-F7A9-435C-BBD1-4CCF90158EEA}" srcOrd="0" destOrd="0" presId="urn:microsoft.com/office/officeart/2005/8/layout/orgChart1"/>
    <dgm:cxn modelId="{AE3A3965-59E0-4B6E-A04A-E513AA2C9B59}" type="presParOf" srcId="{5B91D086-80F1-4A5B-AF4B-EB0C34CB041F}" destId="{BA558606-98DA-49F7-A06A-B8A9AB6D1F71}" srcOrd="1" destOrd="0" presId="urn:microsoft.com/office/officeart/2005/8/layout/orgChart1"/>
    <dgm:cxn modelId="{0509E5B4-91E0-46EF-9838-480A41E3BE84}" type="presParOf" srcId="{AEC388B2-961F-48F0-93BA-8C5B936048F6}" destId="{BB21A185-083F-43AA-AAE7-0E31F67C105B}" srcOrd="1" destOrd="0" presId="urn:microsoft.com/office/officeart/2005/8/layout/orgChart1"/>
    <dgm:cxn modelId="{DC0618EA-F8A6-4179-9561-31A7906F1D88}" type="presParOf" srcId="{BB21A185-083F-43AA-AAE7-0E31F67C105B}" destId="{EC7A07BC-068A-48D1-8591-370E8B1EE4D5}" srcOrd="0" destOrd="0" presId="urn:microsoft.com/office/officeart/2005/8/layout/orgChart1"/>
    <dgm:cxn modelId="{E1A3B3E0-0CF3-418B-AD18-25A2A35E2E79}" type="presParOf" srcId="{BB21A185-083F-43AA-AAE7-0E31F67C105B}" destId="{43F39CE0-1A31-4F69-9017-F207DCA19F1D}" srcOrd="1" destOrd="0" presId="urn:microsoft.com/office/officeart/2005/8/layout/orgChart1"/>
    <dgm:cxn modelId="{160D8E24-F22D-490C-935F-77C148449F39}" type="presParOf" srcId="{43F39CE0-1A31-4F69-9017-F207DCA19F1D}" destId="{30090647-351C-4476-9DC0-B14DC6DFE6B0}" srcOrd="0" destOrd="0" presId="urn:microsoft.com/office/officeart/2005/8/layout/orgChart1"/>
    <dgm:cxn modelId="{0A679B37-6A3F-497B-B334-E4B2E738F21A}" type="presParOf" srcId="{30090647-351C-4476-9DC0-B14DC6DFE6B0}" destId="{6F982EAF-00F9-4A43-A761-F7EDD36C7F8E}" srcOrd="0" destOrd="0" presId="urn:microsoft.com/office/officeart/2005/8/layout/orgChart1"/>
    <dgm:cxn modelId="{B3CDDE63-4D5A-4204-B28B-5871D5CFE1A9}" type="presParOf" srcId="{30090647-351C-4476-9DC0-B14DC6DFE6B0}" destId="{70E94F8F-7D72-459A-A6CD-00A50C1A67E3}" srcOrd="1" destOrd="0" presId="urn:microsoft.com/office/officeart/2005/8/layout/orgChart1"/>
    <dgm:cxn modelId="{8AF075BA-A96B-4353-AA8A-607C46602467}" type="presParOf" srcId="{43F39CE0-1A31-4F69-9017-F207DCA19F1D}" destId="{CAF656DB-89E4-4640-83B8-B3BB5B9A3EB7}" srcOrd="1" destOrd="0" presId="urn:microsoft.com/office/officeart/2005/8/layout/orgChart1"/>
    <dgm:cxn modelId="{38933095-EDA1-4F82-83CA-8F4C092184FC}" type="presParOf" srcId="{43F39CE0-1A31-4F69-9017-F207DCA19F1D}" destId="{AE7D15BF-DFF2-4D94-BEA6-FD20A44BAC05}" srcOrd="2" destOrd="0" presId="urn:microsoft.com/office/officeart/2005/8/layout/orgChart1"/>
    <dgm:cxn modelId="{36C50F64-4A83-4ADD-9EC8-299856A19978}" type="presParOf" srcId="{AEC388B2-961F-48F0-93BA-8C5B936048F6}" destId="{B894394C-A677-4943-A663-A25684C5C3A8}" srcOrd="2" destOrd="0" presId="urn:microsoft.com/office/officeart/2005/8/layout/orgChart1"/>
    <dgm:cxn modelId="{B45B911E-8E40-4E8F-BADE-FEB8BD4E5F49}" type="presParOf" srcId="{9ABDBBF4-5F30-4BE5-B358-6620857E9D66}" destId="{7761FFC8-D649-4400-876E-E6D323421F00}" srcOrd="2" destOrd="0" presId="urn:microsoft.com/office/officeart/2005/8/layout/orgChart1"/>
    <dgm:cxn modelId="{8ACAE88A-90EA-4C8D-BF7F-B5BF0D1CFA91}" type="presParOf" srcId="{E22084A1-6359-4D3B-B54A-AC68BF1F5EE8}" destId="{9C5B0E96-846D-48BC-AAFE-8B1F46E5A103}" srcOrd="2" destOrd="0" presId="urn:microsoft.com/office/officeart/2005/8/layout/orgChart1"/>
    <dgm:cxn modelId="{51BACEC8-D474-49F5-9069-86C9B43FF3EB}" type="presParOf" srcId="{E22084A1-6359-4D3B-B54A-AC68BF1F5EE8}" destId="{CC89AAE6-6202-4E3E-8CA9-DED18D6B3E45}" srcOrd="3" destOrd="0" presId="urn:microsoft.com/office/officeart/2005/8/layout/orgChart1"/>
    <dgm:cxn modelId="{9DDF8ECD-FF86-484E-ADD0-41C882BAE236}" type="presParOf" srcId="{CC89AAE6-6202-4E3E-8CA9-DED18D6B3E45}" destId="{DFB0E0D6-138E-4E0B-9C8E-6B1F852C06B6}" srcOrd="0" destOrd="0" presId="urn:microsoft.com/office/officeart/2005/8/layout/orgChart1"/>
    <dgm:cxn modelId="{995B7714-D3FF-4043-AB66-1DC682AD0205}" type="presParOf" srcId="{DFB0E0D6-138E-4E0B-9C8E-6B1F852C06B6}" destId="{6352AFA6-3769-4AF8-A559-B4C00B63CDDF}" srcOrd="0" destOrd="0" presId="urn:microsoft.com/office/officeart/2005/8/layout/orgChart1"/>
    <dgm:cxn modelId="{E0ADC51C-7482-4FB6-9286-8F418917F876}" type="presParOf" srcId="{DFB0E0D6-138E-4E0B-9C8E-6B1F852C06B6}" destId="{224C67EE-A424-454D-8260-970A8C807326}" srcOrd="1" destOrd="0" presId="urn:microsoft.com/office/officeart/2005/8/layout/orgChart1"/>
    <dgm:cxn modelId="{F71EBDE2-71BC-4C29-B6D1-4856086EDB1B}" type="presParOf" srcId="{CC89AAE6-6202-4E3E-8CA9-DED18D6B3E45}" destId="{AF567BDA-5F7B-47BC-8F46-7E72FBF0350E}" srcOrd="1" destOrd="0" presId="urn:microsoft.com/office/officeart/2005/8/layout/orgChart1"/>
    <dgm:cxn modelId="{30DD0CDE-AFAF-4AC9-97E9-9C19F935B9A2}" type="presParOf" srcId="{CC89AAE6-6202-4E3E-8CA9-DED18D6B3E45}" destId="{9CD41B16-0F57-485B-ACC0-318319515AEF}" srcOrd="2" destOrd="0" presId="urn:microsoft.com/office/officeart/2005/8/layout/orgChart1"/>
    <dgm:cxn modelId="{2F5E2A35-E539-49CD-A601-7931584C1214}" type="presParOf" srcId="{69683A3A-64BA-4323-A9EE-FD2143142A10}" destId="{283A9304-4C93-4B19-9B5A-7D818ED1EF0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429DE-ED70-49F3-910E-A6D8F5DB32FB}"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B7AC022F-A70F-4D39-968C-61653043440D}">
      <dgm:prSet phldrT="[Text]"/>
      <dgm:spPr/>
      <dgm:t>
        <a:bodyPr/>
        <a:lstStyle/>
        <a:p>
          <a:pP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Quality Work Plan</a:t>
          </a:r>
          <a:endParaRPr lang="en-US" dirty="0"/>
        </a:p>
      </dgm:t>
    </dgm:pt>
    <dgm:pt modelId="{ADE26A42-4B79-4A32-8CF7-AF672DB79BFE}" type="parTrans" cxnId="{D4AE4034-13B2-48A3-80E5-6EE6181A760E}">
      <dgm:prSet/>
      <dgm:spPr/>
      <dgm:t>
        <a:bodyPr/>
        <a:lstStyle/>
        <a:p>
          <a:endParaRPr lang="en-US"/>
        </a:p>
      </dgm:t>
    </dgm:pt>
    <dgm:pt modelId="{3A7093D6-717A-4329-A36F-9E9849F360CC}" type="sibTrans" cxnId="{D4AE4034-13B2-48A3-80E5-6EE6181A760E}">
      <dgm:prSet/>
      <dgm:spPr/>
      <dgm:t>
        <a:bodyPr/>
        <a:lstStyle/>
        <a:p>
          <a:endParaRPr lang="en-US"/>
        </a:p>
      </dgm:t>
    </dgm:pt>
    <dgm:pt modelId="{F872B87B-8A91-4FA8-B7C4-8EB082E59CBA}">
      <dgm:prSet phldrT="[Text]"/>
      <dgm:spPr/>
      <dgm:t>
        <a:bodyPr/>
        <a:lstStyle/>
        <a:p>
          <a:pP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Annual Quality Assessment</a:t>
          </a:r>
          <a:endParaRPr lang="en-US" dirty="0"/>
        </a:p>
      </dgm:t>
    </dgm:pt>
    <dgm:pt modelId="{1AD68833-721E-49A4-AEF6-A361A1EC755B}" type="parTrans" cxnId="{F58F2723-9467-4CBB-99B9-699A1B0F3CC7}">
      <dgm:prSet/>
      <dgm:spPr/>
      <dgm:t>
        <a:bodyPr/>
        <a:lstStyle/>
        <a:p>
          <a:endParaRPr lang="en-US"/>
        </a:p>
      </dgm:t>
    </dgm:pt>
    <dgm:pt modelId="{2AC820D3-2BFD-4FDB-AE45-8CB7C6B4337D}" type="sibTrans" cxnId="{F58F2723-9467-4CBB-99B9-699A1B0F3CC7}">
      <dgm:prSet/>
      <dgm:spPr/>
      <dgm:t>
        <a:bodyPr/>
        <a:lstStyle/>
        <a:p>
          <a:endParaRPr lang="en-US"/>
        </a:p>
      </dgm:t>
    </dgm:pt>
    <dgm:pt modelId="{41C64A79-7D9D-471C-BACE-63702AA3B9CA}">
      <dgm:prSet phldrT="[Text]"/>
      <dgm:spPr/>
      <dgm:t>
        <a:bodyPr/>
        <a:lstStyle/>
        <a:p>
          <a:pP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Model of Care Review and Monitoring Summary Annual </a:t>
          </a:r>
          <a:r>
            <a:rPr lang="en-US" dirty="0">
              <a:latin typeface="Calibri" panose="020F0502020204030204" pitchFamily="34" charset="0"/>
              <a:ea typeface="Calibri" panose="020F0502020204030204" pitchFamily="34" charset="0"/>
              <a:cs typeface="Times New Roman" panose="02020603050405020304" pitchFamily="18" charset="0"/>
            </a:rPr>
            <a:t>R</a:t>
          </a:r>
          <a:r>
            <a:rPr lang="en-US" dirty="0">
              <a:effectLst/>
              <a:latin typeface="Calibri" panose="020F0502020204030204" pitchFamily="34" charset="0"/>
              <a:ea typeface="Calibri" panose="020F0502020204030204" pitchFamily="34" charset="0"/>
              <a:cs typeface="Times New Roman" panose="02020603050405020304" pitchFamily="18" charset="0"/>
            </a:rPr>
            <a:t>eport</a:t>
          </a:r>
          <a:endParaRPr lang="en-US" dirty="0"/>
        </a:p>
      </dgm:t>
    </dgm:pt>
    <dgm:pt modelId="{14FD6938-249D-4234-BC73-E73EB2751800}" type="parTrans" cxnId="{BF21A3C2-2669-4983-89A0-4752644C329D}">
      <dgm:prSet/>
      <dgm:spPr/>
      <dgm:t>
        <a:bodyPr/>
        <a:lstStyle/>
        <a:p>
          <a:endParaRPr lang="en-US"/>
        </a:p>
      </dgm:t>
    </dgm:pt>
    <dgm:pt modelId="{C86550CC-8829-449F-9265-381C4010A294}" type="sibTrans" cxnId="{BF21A3C2-2669-4983-89A0-4752644C329D}">
      <dgm:prSet/>
      <dgm:spPr/>
      <dgm:t>
        <a:bodyPr/>
        <a:lstStyle/>
        <a:p>
          <a:endParaRPr lang="en-US"/>
        </a:p>
      </dgm:t>
    </dgm:pt>
    <dgm:pt modelId="{59471D6E-0B27-4B93-AA0A-240DF00489B9}" type="pres">
      <dgm:prSet presAssocID="{0D3429DE-ED70-49F3-910E-A6D8F5DB32FB}" presName="linear" presStyleCnt="0">
        <dgm:presLayoutVars>
          <dgm:dir/>
          <dgm:animLvl val="lvl"/>
          <dgm:resizeHandles val="exact"/>
        </dgm:presLayoutVars>
      </dgm:prSet>
      <dgm:spPr/>
    </dgm:pt>
    <dgm:pt modelId="{09000B35-964B-4BBD-9C78-6ABC78093FFE}" type="pres">
      <dgm:prSet presAssocID="{B7AC022F-A70F-4D39-968C-61653043440D}" presName="parentLin" presStyleCnt="0"/>
      <dgm:spPr/>
    </dgm:pt>
    <dgm:pt modelId="{03026538-950C-401A-8A2C-AC17BA959CE2}" type="pres">
      <dgm:prSet presAssocID="{B7AC022F-A70F-4D39-968C-61653043440D}" presName="parentLeftMargin" presStyleLbl="node1" presStyleIdx="0" presStyleCnt="3"/>
      <dgm:spPr/>
    </dgm:pt>
    <dgm:pt modelId="{1F95DC47-5727-401D-8117-F8F269E96143}" type="pres">
      <dgm:prSet presAssocID="{B7AC022F-A70F-4D39-968C-61653043440D}" presName="parentText" presStyleLbl="node1" presStyleIdx="0" presStyleCnt="3">
        <dgm:presLayoutVars>
          <dgm:chMax val="0"/>
          <dgm:bulletEnabled val="1"/>
        </dgm:presLayoutVars>
      </dgm:prSet>
      <dgm:spPr/>
    </dgm:pt>
    <dgm:pt modelId="{8B72D182-3435-44F6-BDC6-38145F355696}" type="pres">
      <dgm:prSet presAssocID="{B7AC022F-A70F-4D39-968C-61653043440D}" presName="negativeSpace" presStyleCnt="0"/>
      <dgm:spPr/>
    </dgm:pt>
    <dgm:pt modelId="{50C9D8B6-915E-42AD-9DF3-5D363165CA9A}" type="pres">
      <dgm:prSet presAssocID="{B7AC022F-A70F-4D39-968C-61653043440D}" presName="childText" presStyleLbl="conFgAcc1" presStyleIdx="0" presStyleCnt="3">
        <dgm:presLayoutVars>
          <dgm:bulletEnabled val="1"/>
        </dgm:presLayoutVars>
      </dgm:prSet>
      <dgm:spPr/>
    </dgm:pt>
    <dgm:pt modelId="{3ECD1AE0-2910-4173-9F30-59B312952636}" type="pres">
      <dgm:prSet presAssocID="{3A7093D6-717A-4329-A36F-9E9849F360CC}" presName="spaceBetweenRectangles" presStyleCnt="0"/>
      <dgm:spPr/>
    </dgm:pt>
    <dgm:pt modelId="{848CCF7B-B728-4F3A-A746-2E603F8AA7E6}" type="pres">
      <dgm:prSet presAssocID="{F872B87B-8A91-4FA8-B7C4-8EB082E59CBA}" presName="parentLin" presStyleCnt="0"/>
      <dgm:spPr/>
    </dgm:pt>
    <dgm:pt modelId="{6BA6245F-72F5-4304-A91E-8EC447EDF923}" type="pres">
      <dgm:prSet presAssocID="{F872B87B-8A91-4FA8-B7C4-8EB082E59CBA}" presName="parentLeftMargin" presStyleLbl="node1" presStyleIdx="0" presStyleCnt="3"/>
      <dgm:spPr/>
    </dgm:pt>
    <dgm:pt modelId="{95334C91-E5F9-4CB9-9AC5-26BD24A698F8}" type="pres">
      <dgm:prSet presAssocID="{F872B87B-8A91-4FA8-B7C4-8EB082E59CBA}" presName="parentText" presStyleLbl="node1" presStyleIdx="1" presStyleCnt="3" custLinFactNeighborX="4369" custLinFactNeighborY="17683">
        <dgm:presLayoutVars>
          <dgm:chMax val="0"/>
          <dgm:bulletEnabled val="1"/>
        </dgm:presLayoutVars>
      </dgm:prSet>
      <dgm:spPr/>
    </dgm:pt>
    <dgm:pt modelId="{1B84FB6F-E50A-43C1-A5FE-A909239A382B}" type="pres">
      <dgm:prSet presAssocID="{F872B87B-8A91-4FA8-B7C4-8EB082E59CBA}" presName="negativeSpace" presStyleCnt="0"/>
      <dgm:spPr/>
    </dgm:pt>
    <dgm:pt modelId="{569554B0-713F-458F-A4FE-0168FD3D7BC0}" type="pres">
      <dgm:prSet presAssocID="{F872B87B-8A91-4FA8-B7C4-8EB082E59CBA}" presName="childText" presStyleLbl="conFgAcc1" presStyleIdx="1" presStyleCnt="3">
        <dgm:presLayoutVars>
          <dgm:bulletEnabled val="1"/>
        </dgm:presLayoutVars>
      </dgm:prSet>
      <dgm:spPr/>
    </dgm:pt>
    <dgm:pt modelId="{83080A40-B143-4767-BB1F-12367B01326A}" type="pres">
      <dgm:prSet presAssocID="{2AC820D3-2BFD-4FDB-AE45-8CB7C6B4337D}" presName="spaceBetweenRectangles" presStyleCnt="0"/>
      <dgm:spPr/>
    </dgm:pt>
    <dgm:pt modelId="{C210384C-F75B-4E2C-8DF3-3C28C122B379}" type="pres">
      <dgm:prSet presAssocID="{41C64A79-7D9D-471C-BACE-63702AA3B9CA}" presName="parentLin" presStyleCnt="0"/>
      <dgm:spPr/>
    </dgm:pt>
    <dgm:pt modelId="{71D06D5A-C16D-4CBB-B101-C8CA0A795EBC}" type="pres">
      <dgm:prSet presAssocID="{41C64A79-7D9D-471C-BACE-63702AA3B9CA}" presName="parentLeftMargin" presStyleLbl="node1" presStyleIdx="1" presStyleCnt="3"/>
      <dgm:spPr/>
    </dgm:pt>
    <dgm:pt modelId="{351C8EBB-C0BA-413E-A13F-D45E99E022C4}" type="pres">
      <dgm:prSet presAssocID="{41C64A79-7D9D-471C-BACE-63702AA3B9CA}" presName="parentText" presStyleLbl="node1" presStyleIdx="2" presStyleCnt="3">
        <dgm:presLayoutVars>
          <dgm:chMax val="0"/>
          <dgm:bulletEnabled val="1"/>
        </dgm:presLayoutVars>
      </dgm:prSet>
      <dgm:spPr/>
    </dgm:pt>
    <dgm:pt modelId="{942D4E34-47A4-4CD1-B90C-75F3DE9FC1FE}" type="pres">
      <dgm:prSet presAssocID="{41C64A79-7D9D-471C-BACE-63702AA3B9CA}" presName="negativeSpace" presStyleCnt="0"/>
      <dgm:spPr/>
    </dgm:pt>
    <dgm:pt modelId="{E3E622DB-69F6-4091-B371-5210F2CAA11E}" type="pres">
      <dgm:prSet presAssocID="{41C64A79-7D9D-471C-BACE-63702AA3B9CA}" presName="childText" presStyleLbl="conFgAcc1" presStyleIdx="2" presStyleCnt="3">
        <dgm:presLayoutVars>
          <dgm:bulletEnabled val="1"/>
        </dgm:presLayoutVars>
      </dgm:prSet>
      <dgm:spPr/>
    </dgm:pt>
  </dgm:ptLst>
  <dgm:cxnLst>
    <dgm:cxn modelId="{E406F71A-702A-4A26-8694-2B6CE8ECF544}" type="presOf" srcId="{B7AC022F-A70F-4D39-968C-61653043440D}" destId="{03026538-950C-401A-8A2C-AC17BA959CE2}" srcOrd="0" destOrd="0" presId="urn:microsoft.com/office/officeart/2005/8/layout/list1"/>
    <dgm:cxn modelId="{F58F2723-9467-4CBB-99B9-699A1B0F3CC7}" srcId="{0D3429DE-ED70-49F3-910E-A6D8F5DB32FB}" destId="{F872B87B-8A91-4FA8-B7C4-8EB082E59CBA}" srcOrd="1" destOrd="0" parTransId="{1AD68833-721E-49A4-AEF6-A361A1EC755B}" sibTransId="{2AC820D3-2BFD-4FDB-AE45-8CB7C6B4337D}"/>
    <dgm:cxn modelId="{D4AE4034-13B2-48A3-80E5-6EE6181A760E}" srcId="{0D3429DE-ED70-49F3-910E-A6D8F5DB32FB}" destId="{B7AC022F-A70F-4D39-968C-61653043440D}" srcOrd="0" destOrd="0" parTransId="{ADE26A42-4B79-4A32-8CF7-AF672DB79BFE}" sibTransId="{3A7093D6-717A-4329-A36F-9E9849F360CC}"/>
    <dgm:cxn modelId="{66F7E576-7FBC-47F5-8681-1A4220968009}" type="presOf" srcId="{41C64A79-7D9D-471C-BACE-63702AA3B9CA}" destId="{351C8EBB-C0BA-413E-A13F-D45E99E022C4}" srcOrd="1" destOrd="0" presId="urn:microsoft.com/office/officeart/2005/8/layout/list1"/>
    <dgm:cxn modelId="{BF21A3C2-2669-4983-89A0-4752644C329D}" srcId="{0D3429DE-ED70-49F3-910E-A6D8F5DB32FB}" destId="{41C64A79-7D9D-471C-BACE-63702AA3B9CA}" srcOrd="2" destOrd="0" parTransId="{14FD6938-249D-4234-BC73-E73EB2751800}" sibTransId="{C86550CC-8829-449F-9265-381C4010A294}"/>
    <dgm:cxn modelId="{9F36ADC7-CFF5-46FE-A111-AFC7F38A26EC}" type="presOf" srcId="{F872B87B-8A91-4FA8-B7C4-8EB082E59CBA}" destId="{95334C91-E5F9-4CB9-9AC5-26BD24A698F8}" srcOrd="1" destOrd="0" presId="urn:microsoft.com/office/officeart/2005/8/layout/list1"/>
    <dgm:cxn modelId="{568D2DCE-6047-46AE-80B3-C337CDE7A482}" type="presOf" srcId="{F872B87B-8A91-4FA8-B7C4-8EB082E59CBA}" destId="{6BA6245F-72F5-4304-A91E-8EC447EDF923}" srcOrd="0" destOrd="0" presId="urn:microsoft.com/office/officeart/2005/8/layout/list1"/>
    <dgm:cxn modelId="{0DBABEE4-AE04-4634-B112-0DBF44FA58C1}" type="presOf" srcId="{B7AC022F-A70F-4D39-968C-61653043440D}" destId="{1F95DC47-5727-401D-8117-F8F269E96143}" srcOrd="1" destOrd="0" presId="urn:microsoft.com/office/officeart/2005/8/layout/list1"/>
    <dgm:cxn modelId="{49C605EB-0088-42CF-B8EA-F4F6A266F598}" type="presOf" srcId="{41C64A79-7D9D-471C-BACE-63702AA3B9CA}" destId="{71D06D5A-C16D-4CBB-B101-C8CA0A795EBC}" srcOrd="0" destOrd="0" presId="urn:microsoft.com/office/officeart/2005/8/layout/list1"/>
    <dgm:cxn modelId="{1DCCE2EB-6489-42BF-89BB-621FC8C2C387}" type="presOf" srcId="{0D3429DE-ED70-49F3-910E-A6D8F5DB32FB}" destId="{59471D6E-0B27-4B93-AA0A-240DF00489B9}" srcOrd="0" destOrd="0" presId="urn:microsoft.com/office/officeart/2005/8/layout/list1"/>
    <dgm:cxn modelId="{C9137C0E-B9AE-418A-AA0B-D54F4A6FFEB2}" type="presParOf" srcId="{59471D6E-0B27-4B93-AA0A-240DF00489B9}" destId="{09000B35-964B-4BBD-9C78-6ABC78093FFE}" srcOrd="0" destOrd="0" presId="urn:microsoft.com/office/officeart/2005/8/layout/list1"/>
    <dgm:cxn modelId="{1E356EBC-025F-40A5-BEAA-1B7661279959}" type="presParOf" srcId="{09000B35-964B-4BBD-9C78-6ABC78093FFE}" destId="{03026538-950C-401A-8A2C-AC17BA959CE2}" srcOrd="0" destOrd="0" presId="urn:microsoft.com/office/officeart/2005/8/layout/list1"/>
    <dgm:cxn modelId="{300EDB1D-982B-416E-AD08-D2F19205BBA0}" type="presParOf" srcId="{09000B35-964B-4BBD-9C78-6ABC78093FFE}" destId="{1F95DC47-5727-401D-8117-F8F269E96143}" srcOrd="1" destOrd="0" presId="urn:microsoft.com/office/officeart/2005/8/layout/list1"/>
    <dgm:cxn modelId="{DA72A9A9-F97E-406B-8E10-DC753F0658B5}" type="presParOf" srcId="{59471D6E-0B27-4B93-AA0A-240DF00489B9}" destId="{8B72D182-3435-44F6-BDC6-38145F355696}" srcOrd="1" destOrd="0" presId="urn:microsoft.com/office/officeart/2005/8/layout/list1"/>
    <dgm:cxn modelId="{A09E9B8D-EB53-448A-966F-E4EB2268F4DD}" type="presParOf" srcId="{59471D6E-0B27-4B93-AA0A-240DF00489B9}" destId="{50C9D8B6-915E-42AD-9DF3-5D363165CA9A}" srcOrd="2" destOrd="0" presId="urn:microsoft.com/office/officeart/2005/8/layout/list1"/>
    <dgm:cxn modelId="{0BA987A3-1715-4692-AFBB-0C127F3DD277}" type="presParOf" srcId="{59471D6E-0B27-4B93-AA0A-240DF00489B9}" destId="{3ECD1AE0-2910-4173-9F30-59B312952636}" srcOrd="3" destOrd="0" presId="urn:microsoft.com/office/officeart/2005/8/layout/list1"/>
    <dgm:cxn modelId="{4CB0EECD-97D5-4EC1-8C4C-FE41021114FB}" type="presParOf" srcId="{59471D6E-0B27-4B93-AA0A-240DF00489B9}" destId="{848CCF7B-B728-4F3A-A746-2E603F8AA7E6}" srcOrd="4" destOrd="0" presId="urn:microsoft.com/office/officeart/2005/8/layout/list1"/>
    <dgm:cxn modelId="{6E55D5A2-B5B5-44CF-A8A0-BB8E3E4C0328}" type="presParOf" srcId="{848CCF7B-B728-4F3A-A746-2E603F8AA7E6}" destId="{6BA6245F-72F5-4304-A91E-8EC447EDF923}" srcOrd="0" destOrd="0" presId="urn:microsoft.com/office/officeart/2005/8/layout/list1"/>
    <dgm:cxn modelId="{46A8C905-0EA5-402E-B469-1F41C5E9E29F}" type="presParOf" srcId="{848CCF7B-B728-4F3A-A746-2E603F8AA7E6}" destId="{95334C91-E5F9-4CB9-9AC5-26BD24A698F8}" srcOrd="1" destOrd="0" presId="urn:microsoft.com/office/officeart/2005/8/layout/list1"/>
    <dgm:cxn modelId="{747BE418-9AF0-4B50-B5D2-4C4B583685CE}" type="presParOf" srcId="{59471D6E-0B27-4B93-AA0A-240DF00489B9}" destId="{1B84FB6F-E50A-43C1-A5FE-A909239A382B}" srcOrd="5" destOrd="0" presId="urn:microsoft.com/office/officeart/2005/8/layout/list1"/>
    <dgm:cxn modelId="{619BEDD1-3EF0-4408-B0A9-4EE9EAE8414F}" type="presParOf" srcId="{59471D6E-0B27-4B93-AA0A-240DF00489B9}" destId="{569554B0-713F-458F-A4FE-0168FD3D7BC0}" srcOrd="6" destOrd="0" presId="urn:microsoft.com/office/officeart/2005/8/layout/list1"/>
    <dgm:cxn modelId="{18BFB514-96EE-4E8D-8FB8-8C2D62A2825D}" type="presParOf" srcId="{59471D6E-0B27-4B93-AA0A-240DF00489B9}" destId="{83080A40-B143-4767-BB1F-12367B01326A}" srcOrd="7" destOrd="0" presId="urn:microsoft.com/office/officeart/2005/8/layout/list1"/>
    <dgm:cxn modelId="{58D360B8-07AA-4E4E-B810-FC0AB62270BA}" type="presParOf" srcId="{59471D6E-0B27-4B93-AA0A-240DF00489B9}" destId="{C210384C-F75B-4E2C-8DF3-3C28C122B379}" srcOrd="8" destOrd="0" presId="urn:microsoft.com/office/officeart/2005/8/layout/list1"/>
    <dgm:cxn modelId="{E4567EE3-D8A9-415B-9F39-F30424D52401}" type="presParOf" srcId="{C210384C-F75B-4E2C-8DF3-3C28C122B379}" destId="{71D06D5A-C16D-4CBB-B101-C8CA0A795EBC}" srcOrd="0" destOrd="0" presId="urn:microsoft.com/office/officeart/2005/8/layout/list1"/>
    <dgm:cxn modelId="{3C333A18-775D-4C27-98A6-BAFF70A6B50B}" type="presParOf" srcId="{C210384C-F75B-4E2C-8DF3-3C28C122B379}" destId="{351C8EBB-C0BA-413E-A13F-D45E99E022C4}" srcOrd="1" destOrd="0" presId="urn:microsoft.com/office/officeart/2005/8/layout/list1"/>
    <dgm:cxn modelId="{F55E3885-D3D5-4B86-BB06-A4463D4A8B00}" type="presParOf" srcId="{59471D6E-0B27-4B93-AA0A-240DF00489B9}" destId="{942D4E34-47A4-4CD1-B90C-75F3DE9FC1FE}" srcOrd="9" destOrd="0" presId="urn:microsoft.com/office/officeart/2005/8/layout/list1"/>
    <dgm:cxn modelId="{FC792F0E-5197-4F1C-962F-B23DEC7AC67F}" type="presParOf" srcId="{59471D6E-0B27-4B93-AA0A-240DF00489B9}" destId="{E3E622DB-69F6-4091-B371-5210F2CAA11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B0E96-846D-48BC-AAFE-8B1F46E5A103}">
      <dsp:nvSpPr>
        <dsp:cNvPr id="0" name=""/>
        <dsp:cNvSpPr/>
      </dsp:nvSpPr>
      <dsp:spPr>
        <a:xfrm>
          <a:off x="2688094" y="493819"/>
          <a:ext cx="2359196" cy="911183"/>
        </a:xfrm>
        <a:custGeom>
          <a:avLst/>
          <a:gdLst/>
          <a:ahLst/>
          <a:cxnLst/>
          <a:rect l="0" t="0" r="0" b="0"/>
          <a:pathLst>
            <a:path>
              <a:moveTo>
                <a:pt x="0" y="0"/>
              </a:moveTo>
              <a:lnTo>
                <a:pt x="0" y="807847"/>
              </a:lnTo>
              <a:lnTo>
                <a:pt x="2359196" y="807847"/>
              </a:lnTo>
              <a:lnTo>
                <a:pt x="2359196" y="91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7A07BC-068A-48D1-8591-370E8B1EE4D5}">
      <dsp:nvSpPr>
        <dsp:cNvPr id="0" name=""/>
        <dsp:cNvSpPr/>
      </dsp:nvSpPr>
      <dsp:spPr>
        <a:xfrm>
          <a:off x="3498048" y="1890321"/>
          <a:ext cx="147623" cy="452713"/>
        </a:xfrm>
        <a:custGeom>
          <a:avLst/>
          <a:gdLst/>
          <a:ahLst/>
          <a:cxnLst/>
          <a:rect l="0" t="0" r="0" b="0"/>
          <a:pathLst>
            <a:path>
              <a:moveTo>
                <a:pt x="0" y="0"/>
              </a:moveTo>
              <a:lnTo>
                <a:pt x="0" y="452713"/>
              </a:lnTo>
              <a:lnTo>
                <a:pt x="147623" y="452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609B1-E8E8-4137-ACC9-99928F8D58E0}">
      <dsp:nvSpPr>
        <dsp:cNvPr id="0" name=""/>
        <dsp:cNvSpPr/>
      </dsp:nvSpPr>
      <dsp:spPr>
        <a:xfrm>
          <a:off x="2700879" y="1191568"/>
          <a:ext cx="1190832" cy="206673"/>
        </a:xfrm>
        <a:custGeom>
          <a:avLst/>
          <a:gdLst/>
          <a:ahLst/>
          <a:cxnLst/>
          <a:rect l="0" t="0" r="0" b="0"/>
          <a:pathLst>
            <a:path>
              <a:moveTo>
                <a:pt x="0" y="0"/>
              </a:moveTo>
              <a:lnTo>
                <a:pt x="0" y="103336"/>
              </a:lnTo>
              <a:lnTo>
                <a:pt x="1190832" y="103336"/>
              </a:lnTo>
              <a:lnTo>
                <a:pt x="1190832" y="2066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750B53-3638-456B-83FC-5143503B1B09}">
      <dsp:nvSpPr>
        <dsp:cNvPr id="0" name=""/>
        <dsp:cNvSpPr/>
      </dsp:nvSpPr>
      <dsp:spPr>
        <a:xfrm>
          <a:off x="2307215" y="1890321"/>
          <a:ext cx="147623" cy="1151466"/>
        </a:xfrm>
        <a:custGeom>
          <a:avLst/>
          <a:gdLst/>
          <a:ahLst/>
          <a:cxnLst/>
          <a:rect l="0" t="0" r="0" b="0"/>
          <a:pathLst>
            <a:path>
              <a:moveTo>
                <a:pt x="0" y="0"/>
              </a:moveTo>
              <a:lnTo>
                <a:pt x="0" y="1151466"/>
              </a:lnTo>
              <a:lnTo>
                <a:pt x="147623" y="11514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A8C392-A3A3-4B02-94CC-485616503F6D}">
      <dsp:nvSpPr>
        <dsp:cNvPr id="0" name=""/>
        <dsp:cNvSpPr/>
      </dsp:nvSpPr>
      <dsp:spPr>
        <a:xfrm>
          <a:off x="2307215" y="1890321"/>
          <a:ext cx="147623" cy="452713"/>
        </a:xfrm>
        <a:custGeom>
          <a:avLst/>
          <a:gdLst/>
          <a:ahLst/>
          <a:cxnLst/>
          <a:rect l="0" t="0" r="0" b="0"/>
          <a:pathLst>
            <a:path>
              <a:moveTo>
                <a:pt x="0" y="0"/>
              </a:moveTo>
              <a:lnTo>
                <a:pt x="0" y="452713"/>
              </a:lnTo>
              <a:lnTo>
                <a:pt x="147623" y="452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57D31E-FB2D-4BB6-867D-67CC05206F36}">
      <dsp:nvSpPr>
        <dsp:cNvPr id="0" name=""/>
        <dsp:cNvSpPr/>
      </dsp:nvSpPr>
      <dsp:spPr>
        <a:xfrm>
          <a:off x="2655159" y="1191568"/>
          <a:ext cx="91440" cy="206673"/>
        </a:xfrm>
        <a:custGeom>
          <a:avLst/>
          <a:gdLst/>
          <a:ahLst/>
          <a:cxnLst/>
          <a:rect l="0" t="0" r="0" b="0"/>
          <a:pathLst>
            <a:path>
              <a:moveTo>
                <a:pt x="45720" y="0"/>
              </a:moveTo>
              <a:lnTo>
                <a:pt x="45720" y="2066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BC26DD-52F8-459C-85BF-AB771BDE58E5}">
      <dsp:nvSpPr>
        <dsp:cNvPr id="0" name=""/>
        <dsp:cNvSpPr/>
      </dsp:nvSpPr>
      <dsp:spPr>
        <a:xfrm>
          <a:off x="1116382" y="1890321"/>
          <a:ext cx="147623" cy="3247725"/>
        </a:xfrm>
        <a:custGeom>
          <a:avLst/>
          <a:gdLst/>
          <a:ahLst/>
          <a:cxnLst/>
          <a:rect l="0" t="0" r="0" b="0"/>
          <a:pathLst>
            <a:path>
              <a:moveTo>
                <a:pt x="0" y="0"/>
              </a:moveTo>
              <a:lnTo>
                <a:pt x="0" y="3247725"/>
              </a:lnTo>
              <a:lnTo>
                <a:pt x="147623" y="32477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CA09C2-2458-4F0A-BF2A-7854FCC16D08}">
      <dsp:nvSpPr>
        <dsp:cNvPr id="0" name=""/>
        <dsp:cNvSpPr/>
      </dsp:nvSpPr>
      <dsp:spPr>
        <a:xfrm>
          <a:off x="1116382" y="1890321"/>
          <a:ext cx="147623" cy="2548972"/>
        </a:xfrm>
        <a:custGeom>
          <a:avLst/>
          <a:gdLst/>
          <a:ahLst/>
          <a:cxnLst/>
          <a:rect l="0" t="0" r="0" b="0"/>
          <a:pathLst>
            <a:path>
              <a:moveTo>
                <a:pt x="0" y="0"/>
              </a:moveTo>
              <a:lnTo>
                <a:pt x="0" y="2548972"/>
              </a:lnTo>
              <a:lnTo>
                <a:pt x="147623" y="25489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5C3340-C720-4ABA-9DEF-AADA6912BDED}">
      <dsp:nvSpPr>
        <dsp:cNvPr id="0" name=""/>
        <dsp:cNvSpPr/>
      </dsp:nvSpPr>
      <dsp:spPr>
        <a:xfrm>
          <a:off x="1116382" y="1890321"/>
          <a:ext cx="147623" cy="1850219"/>
        </a:xfrm>
        <a:custGeom>
          <a:avLst/>
          <a:gdLst/>
          <a:ahLst/>
          <a:cxnLst/>
          <a:rect l="0" t="0" r="0" b="0"/>
          <a:pathLst>
            <a:path>
              <a:moveTo>
                <a:pt x="0" y="0"/>
              </a:moveTo>
              <a:lnTo>
                <a:pt x="0" y="1850219"/>
              </a:lnTo>
              <a:lnTo>
                <a:pt x="147623" y="18502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5FDF5D-CD19-4E42-AA16-437276034E28}">
      <dsp:nvSpPr>
        <dsp:cNvPr id="0" name=""/>
        <dsp:cNvSpPr/>
      </dsp:nvSpPr>
      <dsp:spPr>
        <a:xfrm>
          <a:off x="1116382" y="1890321"/>
          <a:ext cx="147623" cy="1151466"/>
        </a:xfrm>
        <a:custGeom>
          <a:avLst/>
          <a:gdLst/>
          <a:ahLst/>
          <a:cxnLst/>
          <a:rect l="0" t="0" r="0" b="0"/>
          <a:pathLst>
            <a:path>
              <a:moveTo>
                <a:pt x="0" y="0"/>
              </a:moveTo>
              <a:lnTo>
                <a:pt x="0" y="1151466"/>
              </a:lnTo>
              <a:lnTo>
                <a:pt x="147623" y="11514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2B8B3C-F30A-421D-9C21-1F8D8CBACBCF}">
      <dsp:nvSpPr>
        <dsp:cNvPr id="0" name=""/>
        <dsp:cNvSpPr/>
      </dsp:nvSpPr>
      <dsp:spPr>
        <a:xfrm>
          <a:off x="1116382" y="1890321"/>
          <a:ext cx="147623" cy="452713"/>
        </a:xfrm>
        <a:custGeom>
          <a:avLst/>
          <a:gdLst/>
          <a:ahLst/>
          <a:cxnLst/>
          <a:rect l="0" t="0" r="0" b="0"/>
          <a:pathLst>
            <a:path>
              <a:moveTo>
                <a:pt x="0" y="0"/>
              </a:moveTo>
              <a:lnTo>
                <a:pt x="0" y="452713"/>
              </a:lnTo>
              <a:lnTo>
                <a:pt x="147623" y="452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6E9C33-EC87-4D0C-88DF-8DA4E374E826}">
      <dsp:nvSpPr>
        <dsp:cNvPr id="0" name=""/>
        <dsp:cNvSpPr/>
      </dsp:nvSpPr>
      <dsp:spPr>
        <a:xfrm>
          <a:off x="1510046" y="1191568"/>
          <a:ext cx="1190832" cy="206673"/>
        </a:xfrm>
        <a:custGeom>
          <a:avLst/>
          <a:gdLst/>
          <a:ahLst/>
          <a:cxnLst/>
          <a:rect l="0" t="0" r="0" b="0"/>
          <a:pathLst>
            <a:path>
              <a:moveTo>
                <a:pt x="1190832" y="0"/>
              </a:moveTo>
              <a:lnTo>
                <a:pt x="1190832" y="103336"/>
              </a:lnTo>
              <a:lnTo>
                <a:pt x="0" y="103336"/>
              </a:lnTo>
              <a:lnTo>
                <a:pt x="0" y="2066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2879B7-4E08-4C34-8AF7-364F31E01C7B}">
      <dsp:nvSpPr>
        <dsp:cNvPr id="0" name=""/>
        <dsp:cNvSpPr/>
      </dsp:nvSpPr>
      <dsp:spPr>
        <a:xfrm>
          <a:off x="2642374" y="493819"/>
          <a:ext cx="91440" cy="205669"/>
        </a:xfrm>
        <a:custGeom>
          <a:avLst/>
          <a:gdLst/>
          <a:ahLst/>
          <a:cxnLst/>
          <a:rect l="0" t="0" r="0" b="0"/>
          <a:pathLst>
            <a:path>
              <a:moveTo>
                <a:pt x="45720" y="0"/>
              </a:moveTo>
              <a:lnTo>
                <a:pt x="45720" y="102332"/>
              </a:lnTo>
              <a:lnTo>
                <a:pt x="58504" y="102332"/>
              </a:lnTo>
              <a:lnTo>
                <a:pt x="58504" y="2056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5AF85D-DDB0-49E7-8DFE-7919D88F111C}">
      <dsp:nvSpPr>
        <dsp:cNvPr id="0" name=""/>
        <dsp:cNvSpPr/>
      </dsp:nvSpPr>
      <dsp:spPr>
        <a:xfrm>
          <a:off x="2196015" y="1740"/>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CEO</a:t>
          </a:r>
        </a:p>
      </dsp:txBody>
      <dsp:txXfrm>
        <a:off x="2196015" y="1740"/>
        <a:ext cx="984159" cy="492079"/>
      </dsp:txXfrm>
    </dsp:sp>
    <dsp:sp modelId="{CAE8A9FA-E351-462A-BFEF-EB1A6F819A4B}">
      <dsp:nvSpPr>
        <dsp:cNvPr id="0" name=""/>
        <dsp:cNvSpPr/>
      </dsp:nvSpPr>
      <dsp:spPr>
        <a:xfrm>
          <a:off x="2208799" y="699489"/>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CCO</a:t>
          </a:r>
        </a:p>
      </dsp:txBody>
      <dsp:txXfrm>
        <a:off x="2208799" y="699489"/>
        <a:ext cx="984159" cy="492079"/>
      </dsp:txXfrm>
    </dsp:sp>
    <dsp:sp modelId="{E962E125-A830-4DF6-B8E0-4ACDD7313CDF}">
      <dsp:nvSpPr>
        <dsp:cNvPr id="0" name=""/>
        <dsp:cNvSpPr/>
      </dsp:nvSpPr>
      <dsp:spPr>
        <a:xfrm>
          <a:off x="1017966" y="1398242"/>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Director, CM</a:t>
          </a:r>
        </a:p>
      </dsp:txBody>
      <dsp:txXfrm>
        <a:off x="1017966" y="1398242"/>
        <a:ext cx="984159" cy="492079"/>
      </dsp:txXfrm>
    </dsp:sp>
    <dsp:sp modelId="{7A00B663-93F3-4FFC-8823-7A47737BFB55}">
      <dsp:nvSpPr>
        <dsp:cNvPr id="0" name=""/>
        <dsp:cNvSpPr/>
      </dsp:nvSpPr>
      <dsp:spPr>
        <a:xfrm>
          <a:off x="1264006" y="2096995"/>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CM Program Manager</a:t>
          </a:r>
        </a:p>
      </dsp:txBody>
      <dsp:txXfrm>
        <a:off x="1264006" y="2096995"/>
        <a:ext cx="984159" cy="492079"/>
      </dsp:txXfrm>
    </dsp:sp>
    <dsp:sp modelId="{44E6DB96-A72B-41E7-8AFB-7A6A48347778}">
      <dsp:nvSpPr>
        <dsp:cNvPr id="0" name=""/>
        <dsp:cNvSpPr/>
      </dsp:nvSpPr>
      <dsp:spPr>
        <a:xfrm>
          <a:off x="1264006" y="2795748"/>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Case Managers</a:t>
          </a:r>
        </a:p>
      </dsp:txBody>
      <dsp:txXfrm>
        <a:off x="1264006" y="2795748"/>
        <a:ext cx="984159" cy="492079"/>
      </dsp:txXfrm>
    </dsp:sp>
    <dsp:sp modelId="{85436002-1FD5-4749-AF79-F796C939B5E4}">
      <dsp:nvSpPr>
        <dsp:cNvPr id="0" name=""/>
        <dsp:cNvSpPr/>
      </dsp:nvSpPr>
      <dsp:spPr>
        <a:xfrm>
          <a:off x="1264006" y="3494501"/>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Population Health Nurse</a:t>
          </a:r>
        </a:p>
      </dsp:txBody>
      <dsp:txXfrm>
        <a:off x="1264006" y="3494501"/>
        <a:ext cx="984159" cy="492079"/>
      </dsp:txXfrm>
    </dsp:sp>
    <dsp:sp modelId="{D258C743-89D8-46A0-B861-7901D15F14C9}">
      <dsp:nvSpPr>
        <dsp:cNvPr id="0" name=""/>
        <dsp:cNvSpPr/>
      </dsp:nvSpPr>
      <dsp:spPr>
        <a:xfrm>
          <a:off x="1264006" y="4193254"/>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Behavioral Health Nurse</a:t>
          </a:r>
        </a:p>
      </dsp:txBody>
      <dsp:txXfrm>
        <a:off x="1264006" y="4193254"/>
        <a:ext cx="984159" cy="492079"/>
      </dsp:txXfrm>
    </dsp:sp>
    <dsp:sp modelId="{58A2D836-CBED-46AC-BFB9-7F2DBA6F69D7}">
      <dsp:nvSpPr>
        <dsp:cNvPr id="0" name=""/>
        <dsp:cNvSpPr/>
      </dsp:nvSpPr>
      <dsp:spPr>
        <a:xfrm>
          <a:off x="1264006" y="4892007"/>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CM Coordinator</a:t>
          </a:r>
        </a:p>
      </dsp:txBody>
      <dsp:txXfrm>
        <a:off x="1264006" y="4892007"/>
        <a:ext cx="984159" cy="492079"/>
      </dsp:txXfrm>
    </dsp:sp>
    <dsp:sp modelId="{F61934C2-EF81-4FD3-A848-8490AAA10E09}">
      <dsp:nvSpPr>
        <dsp:cNvPr id="0" name=""/>
        <dsp:cNvSpPr/>
      </dsp:nvSpPr>
      <dsp:spPr>
        <a:xfrm>
          <a:off x="2208799" y="1398242"/>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Director, UM</a:t>
          </a:r>
        </a:p>
      </dsp:txBody>
      <dsp:txXfrm>
        <a:off x="2208799" y="1398242"/>
        <a:ext cx="984159" cy="492079"/>
      </dsp:txXfrm>
    </dsp:sp>
    <dsp:sp modelId="{1F69152B-78EC-418C-8871-3593DBC4BE5E}">
      <dsp:nvSpPr>
        <dsp:cNvPr id="0" name=""/>
        <dsp:cNvSpPr/>
      </dsp:nvSpPr>
      <dsp:spPr>
        <a:xfrm>
          <a:off x="2454839" y="2096995"/>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UM Nurse</a:t>
          </a:r>
        </a:p>
      </dsp:txBody>
      <dsp:txXfrm>
        <a:off x="2454839" y="2096995"/>
        <a:ext cx="984159" cy="492079"/>
      </dsp:txXfrm>
    </dsp:sp>
    <dsp:sp modelId="{FAFCFB0C-C19D-44EF-86FB-38537F8800A7}">
      <dsp:nvSpPr>
        <dsp:cNvPr id="0" name=""/>
        <dsp:cNvSpPr/>
      </dsp:nvSpPr>
      <dsp:spPr>
        <a:xfrm>
          <a:off x="2454839" y="2795748"/>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UM Coordinator</a:t>
          </a:r>
        </a:p>
      </dsp:txBody>
      <dsp:txXfrm>
        <a:off x="2454839" y="2795748"/>
        <a:ext cx="984159" cy="492079"/>
      </dsp:txXfrm>
    </dsp:sp>
    <dsp:sp modelId="{16339ED6-F7A9-435C-BBD1-4CCF90158EEA}">
      <dsp:nvSpPr>
        <dsp:cNvPr id="0" name=""/>
        <dsp:cNvSpPr/>
      </dsp:nvSpPr>
      <dsp:spPr>
        <a:xfrm>
          <a:off x="3399632" y="1398242"/>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Director, Quality &amp; Star Program</a:t>
          </a:r>
        </a:p>
      </dsp:txBody>
      <dsp:txXfrm>
        <a:off x="3399632" y="1398242"/>
        <a:ext cx="984159" cy="492079"/>
      </dsp:txXfrm>
    </dsp:sp>
    <dsp:sp modelId="{6F982EAF-00F9-4A43-A761-F7EDD36C7F8E}">
      <dsp:nvSpPr>
        <dsp:cNvPr id="0" name=""/>
        <dsp:cNvSpPr/>
      </dsp:nvSpPr>
      <dsp:spPr>
        <a:xfrm>
          <a:off x="3645671" y="2096995"/>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Quality Educator</a:t>
          </a:r>
        </a:p>
      </dsp:txBody>
      <dsp:txXfrm>
        <a:off x="3645671" y="2096995"/>
        <a:ext cx="984159" cy="492079"/>
      </dsp:txXfrm>
    </dsp:sp>
    <dsp:sp modelId="{6352AFA6-3769-4AF8-A559-B4C00B63CDDF}">
      <dsp:nvSpPr>
        <dsp:cNvPr id="0" name=""/>
        <dsp:cNvSpPr/>
      </dsp:nvSpPr>
      <dsp:spPr>
        <a:xfrm>
          <a:off x="4555212" y="1405003"/>
          <a:ext cx="984159" cy="4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Director, Pharmacy</a:t>
          </a:r>
        </a:p>
      </dsp:txBody>
      <dsp:txXfrm>
        <a:off x="4555212" y="1405003"/>
        <a:ext cx="984159" cy="492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9D8B6-915E-42AD-9DF3-5D363165CA9A}">
      <dsp:nvSpPr>
        <dsp:cNvPr id="0" name=""/>
        <dsp:cNvSpPr/>
      </dsp:nvSpPr>
      <dsp:spPr>
        <a:xfrm>
          <a:off x="0" y="921752"/>
          <a:ext cx="6020047" cy="277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F95DC47-5727-401D-8117-F8F269E96143}">
      <dsp:nvSpPr>
        <dsp:cNvPr id="0" name=""/>
        <dsp:cNvSpPr/>
      </dsp:nvSpPr>
      <dsp:spPr>
        <a:xfrm>
          <a:off x="301002" y="759392"/>
          <a:ext cx="4214032" cy="32472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9280" tIns="0" rIns="159280" bIns="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effectLst/>
              <a:latin typeface="Calibri" panose="020F0502020204030204" pitchFamily="34" charset="0"/>
              <a:ea typeface="Calibri" panose="020F0502020204030204" pitchFamily="34" charset="0"/>
              <a:cs typeface="Times New Roman" panose="02020603050405020304" pitchFamily="18" charset="0"/>
            </a:rPr>
            <a:t>Quality Work Plan</a:t>
          </a:r>
          <a:endParaRPr lang="en-US" sz="1100" kern="1200" dirty="0"/>
        </a:p>
      </dsp:txBody>
      <dsp:txXfrm>
        <a:off x="316854" y="775244"/>
        <a:ext cx="4182328" cy="293016"/>
      </dsp:txXfrm>
    </dsp:sp>
    <dsp:sp modelId="{569554B0-713F-458F-A4FE-0168FD3D7BC0}">
      <dsp:nvSpPr>
        <dsp:cNvPr id="0" name=""/>
        <dsp:cNvSpPr/>
      </dsp:nvSpPr>
      <dsp:spPr>
        <a:xfrm>
          <a:off x="0" y="1420712"/>
          <a:ext cx="6020047" cy="277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5334C91-E5F9-4CB9-9AC5-26BD24A698F8}">
      <dsp:nvSpPr>
        <dsp:cNvPr id="0" name=""/>
        <dsp:cNvSpPr/>
      </dsp:nvSpPr>
      <dsp:spPr>
        <a:xfrm>
          <a:off x="314153" y="1315772"/>
          <a:ext cx="4214032" cy="32472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9280" tIns="0" rIns="159280" bIns="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effectLst/>
              <a:latin typeface="Calibri" panose="020F0502020204030204" pitchFamily="34" charset="0"/>
              <a:ea typeface="Calibri" panose="020F0502020204030204" pitchFamily="34" charset="0"/>
              <a:cs typeface="Times New Roman" panose="02020603050405020304" pitchFamily="18" charset="0"/>
            </a:rPr>
            <a:t>Annual Quality Assessment</a:t>
          </a:r>
          <a:endParaRPr lang="en-US" sz="1100" kern="1200" dirty="0"/>
        </a:p>
      </dsp:txBody>
      <dsp:txXfrm>
        <a:off x="330005" y="1331624"/>
        <a:ext cx="4182328" cy="293016"/>
      </dsp:txXfrm>
    </dsp:sp>
    <dsp:sp modelId="{E3E622DB-69F6-4091-B371-5210F2CAA11E}">
      <dsp:nvSpPr>
        <dsp:cNvPr id="0" name=""/>
        <dsp:cNvSpPr/>
      </dsp:nvSpPr>
      <dsp:spPr>
        <a:xfrm>
          <a:off x="0" y="1919672"/>
          <a:ext cx="6020047" cy="277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51C8EBB-C0BA-413E-A13F-D45E99E022C4}">
      <dsp:nvSpPr>
        <dsp:cNvPr id="0" name=""/>
        <dsp:cNvSpPr/>
      </dsp:nvSpPr>
      <dsp:spPr>
        <a:xfrm>
          <a:off x="301002" y="1757312"/>
          <a:ext cx="4214032" cy="32472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9280" tIns="0" rIns="159280" bIns="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effectLst/>
              <a:latin typeface="Calibri" panose="020F0502020204030204" pitchFamily="34" charset="0"/>
              <a:ea typeface="Calibri" panose="020F0502020204030204" pitchFamily="34" charset="0"/>
              <a:cs typeface="Times New Roman" panose="02020603050405020304" pitchFamily="18" charset="0"/>
            </a:rPr>
            <a:t>Model of Care Review and Monitoring Summary Annual </a:t>
          </a:r>
          <a:r>
            <a:rPr lang="en-US" sz="1100" kern="1200" dirty="0">
              <a:latin typeface="Calibri" panose="020F0502020204030204" pitchFamily="34" charset="0"/>
              <a:ea typeface="Calibri" panose="020F0502020204030204" pitchFamily="34" charset="0"/>
              <a:cs typeface="Times New Roman" panose="02020603050405020304" pitchFamily="18" charset="0"/>
            </a:rPr>
            <a:t>R</a:t>
          </a:r>
          <a:r>
            <a:rPr lang="en-US" sz="1100" kern="1200" dirty="0">
              <a:effectLst/>
              <a:latin typeface="Calibri" panose="020F0502020204030204" pitchFamily="34" charset="0"/>
              <a:ea typeface="Calibri" panose="020F0502020204030204" pitchFamily="34" charset="0"/>
              <a:cs typeface="Times New Roman" panose="02020603050405020304" pitchFamily="18" charset="0"/>
            </a:rPr>
            <a:t>eport</a:t>
          </a:r>
          <a:endParaRPr lang="en-US" sz="1100" kern="1200" dirty="0"/>
        </a:p>
      </dsp:txBody>
      <dsp:txXfrm>
        <a:off x="316854" y="1773164"/>
        <a:ext cx="4182328"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5EEA67B-17D8-40C0-8CC7-3D3D06BB46BA}" type="datetimeFigureOut">
              <a:rPr lang="en-US" smtClean="0"/>
              <a:t>8/11/2022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768E6EBD-0DB1-4686-99D3-564ECD8043C8}" type="slidenum">
              <a:rPr lang="en-US" smtClean="0"/>
              <a:t>‹#›</a:t>
            </a:fld>
            <a:endParaRPr lang="en-US"/>
          </a:p>
        </p:txBody>
      </p:sp>
    </p:spTree>
    <p:extLst>
      <p:ext uri="{BB962C8B-B14F-4D97-AF65-F5344CB8AC3E}">
        <p14:creationId xmlns:p14="http://schemas.microsoft.com/office/powerpoint/2010/main" val="290388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8E6EBD-0DB1-4686-99D3-564ECD8043C8}" type="slidenum">
              <a:rPr lang="en-US" smtClean="0"/>
              <a:t>16</a:t>
            </a:fld>
            <a:endParaRPr lang="en-US"/>
          </a:p>
        </p:txBody>
      </p:sp>
    </p:spTree>
    <p:extLst>
      <p:ext uri="{BB962C8B-B14F-4D97-AF65-F5344CB8AC3E}">
        <p14:creationId xmlns:p14="http://schemas.microsoft.com/office/powerpoint/2010/main" val="118304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8E6EBD-0DB1-4686-99D3-564ECD8043C8}" type="slidenum">
              <a:rPr lang="en-US" smtClean="0"/>
              <a:t>22</a:t>
            </a:fld>
            <a:endParaRPr lang="en-US"/>
          </a:p>
        </p:txBody>
      </p:sp>
    </p:spTree>
    <p:extLst>
      <p:ext uri="{BB962C8B-B14F-4D97-AF65-F5344CB8AC3E}">
        <p14:creationId xmlns:p14="http://schemas.microsoft.com/office/powerpoint/2010/main" val="220863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10E7AF-482C-4622-896C-61574B72897A}"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66900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0E7AF-482C-4622-896C-61574B72897A}"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8799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0E7AF-482C-4622-896C-61574B72897A}"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176274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0E7AF-482C-4622-896C-61574B72897A}"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D01DD-C0E4-4E5D-AC64-1AA047AAAF9A}" type="slidenum">
              <a:rPr lang="en-US" smtClean="0"/>
              <a:t>‹#›</a:t>
            </a:fld>
            <a:endParaRPr lang="en-US"/>
          </a:p>
        </p:txBody>
      </p:sp>
      <p:pic>
        <p:nvPicPr>
          <p:cNvPr id="7" name="Picture 6">
            <a:extLst>
              <a:ext uri="{FF2B5EF4-FFF2-40B4-BE49-F238E27FC236}">
                <a16:creationId xmlns:a16="http://schemas.microsoft.com/office/drawing/2014/main" id="{A095D46D-F208-4971-B01B-A4784F126EAB}"/>
              </a:ext>
            </a:extLst>
          </p:cNvPr>
          <p:cNvPicPr>
            <a:picLocks noChangeAspect="1"/>
          </p:cNvPicPr>
          <p:nvPr userDrawn="1"/>
        </p:nvPicPr>
        <p:blipFill>
          <a:blip r:embed="rId2"/>
          <a:stretch>
            <a:fillRect/>
          </a:stretch>
        </p:blipFill>
        <p:spPr>
          <a:xfrm>
            <a:off x="6347571" y="5899809"/>
            <a:ext cx="2661920" cy="826914"/>
          </a:xfrm>
          <a:prstGeom prst="rect">
            <a:avLst/>
          </a:prstGeom>
        </p:spPr>
      </p:pic>
    </p:spTree>
    <p:extLst>
      <p:ext uri="{BB962C8B-B14F-4D97-AF65-F5344CB8AC3E}">
        <p14:creationId xmlns:p14="http://schemas.microsoft.com/office/powerpoint/2010/main" val="180321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10E7AF-482C-4622-896C-61574B72897A}"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71470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10E7AF-482C-4622-896C-61574B72897A}"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88268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10E7AF-482C-4622-896C-61574B72897A}"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423323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10E7AF-482C-4622-896C-61574B72897A}"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360955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0E7AF-482C-4622-896C-61574B72897A}"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229737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10E7AF-482C-4622-896C-61574B72897A}"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189589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10E7AF-482C-4622-896C-61574B72897A}"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D01DD-C0E4-4E5D-AC64-1AA047AAAF9A}" type="slidenum">
              <a:rPr lang="en-US" smtClean="0"/>
              <a:t>‹#›</a:t>
            </a:fld>
            <a:endParaRPr lang="en-US"/>
          </a:p>
        </p:txBody>
      </p:sp>
    </p:spTree>
    <p:extLst>
      <p:ext uri="{BB962C8B-B14F-4D97-AF65-F5344CB8AC3E}">
        <p14:creationId xmlns:p14="http://schemas.microsoft.com/office/powerpoint/2010/main" val="427157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0E7AF-482C-4622-896C-61574B72897A}" type="datetimeFigureOut">
              <a:rPr lang="en-US" smtClean="0"/>
              <a:t>8/11/2022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D01DD-C0E4-4E5D-AC64-1AA047AAAF9A}" type="slidenum">
              <a:rPr lang="en-US" smtClean="0"/>
              <a:t>‹#›</a:t>
            </a:fld>
            <a:endParaRPr lang="en-US"/>
          </a:p>
        </p:txBody>
      </p:sp>
    </p:spTree>
    <p:extLst>
      <p:ext uri="{BB962C8B-B14F-4D97-AF65-F5344CB8AC3E}">
        <p14:creationId xmlns:p14="http://schemas.microsoft.com/office/powerpoint/2010/main" val="2149013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microsoft.com/office/2018/10/relationships/comments" Target="../comments/modernComment_12B_8FDB718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jp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1.png"/><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jp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jpg"/><Relationship Id="rId4" Type="http://schemas.openxmlformats.org/officeDocument/2006/relationships/image" Target="../media/image35.jpg"/><Relationship Id="rId9" Type="http://schemas.openxmlformats.org/officeDocument/2006/relationships/image" Target="../media/image40.png"/><Relationship Id="rId1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mailto:caremanagement@ccmap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5103-5824-423B-BEC7-8B9DDDD0027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CE50B0-F1FE-4B52-9412-2FF49C1698C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CB5399B-112E-478D-981A-F6ACD667F4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1456"/>
            <a:ext cx="9144000" cy="6858000"/>
          </a:xfrm>
          <a:prstGeom prst="rect">
            <a:avLst/>
          </a:prstGeom>
        </p:spPr>
      </p:pic>
      <p:pic>
        <p:nvPicPr>
          <p:cNvPr id="6" name="Picture 5">
            <a:extLst>
              <a:ext uri="{FF2B5EF4-FFF2-40B4-BE49-F238E27FC236}">
                <a16:creationId xmlns:a16="http://schemas.microsoft.com/office/drawing/2014/main" id="{2D558058-636E-461B-9362-E4A9907C376F}"/>
              </a:ext>
            </a:extLst>
          </p:cNvPr>
          <p:cNvPicPr>
            <a:picLocks noChangeAspect="1"/>
          </p:cNvPicPr>
          <p:nvPr/>
        </p:nvPicPr>
        <p:blipFill>
          <a:blip r:embed="rId3"/>
          <a:stretch>
            <a:fillRect/>
          </a:stretch>
        </p:blipFill>
        <p:spPr>
          <a:xfrm>
            <a:off x="477520" y="4908723"/>
            <a:ext cx="2661920" cy="826914"/>
          </a:xfrm>
          <a:prstGeom prst="rect">
            <a:avLst/>
          </a:prstGeom>
        </p:spPr>
      </p:pic>
      <p:sp>
        <p:nvSpPr>
          <p:cNvPr id="20" name="Subtitle 2">
            <a:extLst>
              <a:ext uri="{FF2B5EF4-FFF2-40B4-BE49-F238E27FC236}">
                <a16:creationId xmlns:a16="http://schemas.microsoft.com/office/drawing/2014/main" id="{8F07DAF5-278E-4745-BA1C-23C1D605719B}"/>
              </a:ext>
            </a:extLst>
          </p:cNvPr>
          <p:cNvSpPr txBox="1">
            <a:spLocks/>
          </p:cNvSpPr>
          <p:nvPr/>
        </p:nvSpPr>
        <p:spPr>
          <a:xfrm>
            <a:off x="638174" y="1403351"/>
            <a:ext cx="5600065" cy="13906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a:solidFill>
                <a:srgbClr val="FFFFFF"/>
              </a:solidFill>
              <a:latin typeface="Comfortaa" pitchFamily="2" charset="0"/>
              <a:ea typeface="Open Sans" panose="020B0606030504020204" pitchFamily="34" charset="0"/>
              <a:cs typeface="Open Sans" panose="020B0606030504020204" pitchFamily="34" charset="0"/>
            </a:endParaRPr>
          </a:p>
          <a:p>
            <a:endParaRPr lang="en-US">
              <a:solidFill>
                <a:srgbClr val="FFFFFF"/>
              </a:solidFill>
              <a:latin typeface="Comfortaa" pitchFamily="2"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FB400064-6353-8220-D86A-6194223C951D}"/>
              </a:ext>
            </a:extLst>
          </p:cNvPr>
          <p:cNvSpPr txBox="1"/>
          <p:nvPr/>
        </p:nvSpPr>
        <p:spPr>
          <a:xfrm>
            <a:off x="638173" y="519751"/>
            <a:ext cx="7478305" cy="707886"/>
          </a:xfrm>
          <a:prstGeom prst="rect">
            <a:avLst/>
          </a:prstGeom>
          <a:noFill/>
        </p:spPr>
        <p:txBody>
          <a:bodyPr wrap="square">
            <a:spAutoFit/>
          </a:bodyPr>
          <a:lstStyle/>
          <a:p>
            <a:r>
              <a:rPr lang="en-US" sz="4000" dirty="0"/>
              <a:t>Special Need Plan 2023</a:t>
            </a:r>
          </a:p>
        </p:txBody>
      </p:sp>
      <p:sp>
        <p:nvSpPr>
          <p:cNvPr id="11" name="TextBox 10">
            <a:extLst>
              <a:ext uri="{FF2B5EF4-FFF2-40B4-BE49-F238E27FC236}">
                <a16:creationId xmlns:a16="http://schemas.microsoft.com/office/drawing/2014/main" id="{BE4AFBF0-0169-9C6D-5EBF-58DF026175D1}"/>
              </a:ext>
            </a:extLst>
          </p:cNvPr>
          <p:cNvSpPr txBox="1"/>
          <p:nvPr/>
        </p:nvSpPr>
        <p:spPr>
          <a:xfrm>
            <a:off x="714395" y="1220363"/>
            <a:ext cx="5552439" cy="523220"/>
          </a:xfrm>
          <a:prstGeom prst="rect">
            <a:avLst/>
          </a:prstGeom>
          <a:noFill/>
        </p:spPr>
        <p:txBody>
          <a:bodyPr wrap="square">
            <a:spAutoFit/>
          </a:bodyPr>
          <a:lstStyle/>
          <a:p>
            <a:pPr algn="l"/>
            <a:r>
              <a:rPr lang="en-US" sz="2800" b="1" dirty="0">
                <a:solidFill>
                  <a:schemeClr val="tx1">
                    <a:lumMod val="85000"/>
                    <a:lumOff val="15000"/>
                  </a:schemeClr>
                </a:solidFill>
              </a:rPr>
              <a:t>Model of Care Training </a:t>
            </a:r>
          </a:p>
        </p:txBody>
      </p:sp>
    </p:spTree>
    <p:extLst>
      <p:ext uri="{BB962C8B-B14F-4D97-AF65-F5344CB8AC3E}">
        <p14:creationId xmlns:p14="http://schemas.microsoft.com/office/powerpoint/2010/main" val="1083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3699707" y="6322"/>
            <a:ext cx="4956810" cy="77628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3200" dirty="0">
                <a:solidFill>
                  <a:srgbClr val="45C2B1"/>
                </a:solidFill>
                <a:latin typeface="Comfortaa" pitchFamily="2" charset="0"/>
              </a:rPr>
              <a:t>Most Vulnerable Beneficiaries</a:t>
            </a:r>
          </a:p>
        </p:txBody>
      </p:sp>
      <p:pic>
        <p:nvPicPr>
          <p:cNvPr id="7" name="Picture 6">
            <a:extLst>
              <a:ext uri="{FF2B5EF4-FFF2-40B4-BE49-F238E27FC236}">
                <a16:creationId xmlns:a16="http://schemas.microsoft.com/office/drawing/2014/main" id="{BB783E28-EBC6-481C-A9D2-BAA6D793179F}"/>
              </a:ext>
            </a:extLst>
          </p:cNvPr>
          <p:cNvPicPr>
            <a:picLocks noChangeAspect="1"/>
          </p:cNvPicPr>
          <p:nvPr/>
        </p:nvPicPr>
        <p:blipFill>
          <a:blip r:embed="rId2"/>
          <a:stretch>
            <a:fillRect/>
          </a:stretch>
        </p:blipFill>
        <p:spPr>
          <a:xfrm>
            <a:off x="6471811" y="5975986"/>
            <a:ext cx="2499577" cy="780356"/>
          </a:xfrm>
          <a:prstGeom prst="rect">
            <a:avLst/>
          </a:prstGeom>
        </p:spPr>
      </p:pic>
      <p:sp>
        <p:nvSpPr>
          <p:cNvPr id="6" name="TextBox 5">
            <a:extLst>
              <a:ext uri="{FF2B5EF4-FFF2-40B4-BE49-F238E27FC236}">
                <a16:creationId xmlns:a16="http://schemas.microsoft.com/office/drawing/2014/main" id="{1B9625C8-3A78-4459-A22A-B53472B3740A}"/>
              </a:ext>
            </a:extLst>
          </p:cNvPr>
          <p:cNvSpPr txBox="1"/>
          <p:nvPr/>
        </p:nvSpPr>
        <p:spPr>
          <a:xfrm>
            <a:off x="3790924" y="782610"/>
            <a:ext cx="5131220" cy="5370701"/>
          </a:xfrm>
          <a:prstGeom prst="rect">
            <a:avLst/>
          </a:prstGeom>
          <a:noFill/>
        </p:spPr>
        <p:txBody>
          <a:bodyPr wrap="square" rtlCol="0">
            <a:spAutoFit/>
          </a:bodyPr>
          <a:lstStyle/>
          <a:p>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The focus is on population-level, not individual members:</a:t>
            </a:r>
          </a:p>
          <a:p>
            <a:pPr marL="214313" indent="-214313">
              <a:spcBef>
                <a:spcPts val="600"/>
              </a:spcBef>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What makes them “different from the general population”?</a:t>
            </a:r>
          </a:p>
          <a:p>
            <a:pPr marL="214313" indent="-214313">
              <a:spcBef>
                <a:spcPts val="600"/>
              </a:spcBef>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Include specially tailored services for members considered “most vulnerable” (e.g., multiple hospital admissions or excessive spending on  medications above set limits)</a:t>
            </a:r>
          </a:p>
          <a:p>
            <a:pPr marL="214313" indent="-214313">
              <a:spcBef>
                <a:spcPts val="600"/>
              </a:spcBef>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Go above and beyond those service provided to the general population</a:t>
            </a:r>
          </a:p>
          <a:p>
            <a:pPr marL="214313" indent="-214313">
              <a:spcBef>
                <a:spcPts val="600"/>
              </a:spcBef>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Defines and identifies the most vulnerable beneficiaries within the SNP population and provides a complete description of specially tailored  services for such beneficiaries</a:t>
            </a:r>
          </a:p>
          <a:p>
            <a:pPr marL="214313" indent="-214313">
              <a:spcBef>
                <a:spcPts val="600"/>
              </a:spcBef>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Explains how the average age, gender, ethnicity, language barriers, deficits in health literacy, poor socioeconomic status, as well as other  factors, affect the health outcomes of the most vulnerable beneficiaries</a:t>
            </a:r>
          </a:p>
          <a:p>
            <a:pPr marL="214313" indent="-214313">
              <a:spcBef>
                <a:spcPts val="600"/>
              </a:spcBef>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Illustrates a correlation between the demographic characteristics of the most vulnerable beneficiaries and their unique clinical  requirements</a:t>
            </a:r>
          </a:p>
          <a:p>
            <a:pPr marL="214313" indent="-214313">
              <a:spcBef>
                <a:spcPts val="600"/>
              </a:spcBef>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Identifies and describes established relationships with partners in the community to provide needed resources</a:t>
            </a:r>
          </a:p>
        </p:txBody>
      </p:sp>
      <p:pic>
        <p:nvPicPr>
          <p:cNvPr id="5" name="Picture 4" descr="Two people smiling for the camera&#10;&#10;Description automatically generated">
            <a:extLst>
              <a:ext uri="{FF2B5EF4-FFF2-40B4-BE49-F238E27FC236}">
                <a16:creationId xmlns:a16="http://schemas.microsoft.com/office/drawing/2014/main" id="{69DD611A-E0A7-4633-9C58-6E6F49A409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434080" cy="6858000"/>
          </a:xfrm>
          <a:prstGeom prst="rect">
            <a:avLst/>
          </a:prstGeom>
        </p:spPr>
      </p:pic>
    </p:spTree>
    <p:extLst>
      <p:ext uri="{BB962C8B-B14F-4D97-AF65-F5344CB8AC3E}">
        <p14:creationId xmlns:p14="http://schemas.microsoft.com/office/powerpoint/2010/main" val="14032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posing for the camera&#10;&#10;Description automatically generated">
            <a:extLst>
              <a:ext uri="{FF2B5EF4-FFF2-40B4-BE49-F238E27FC236}">
                <a16:creationId xmlns:a16="http://schemas.microsoft.com/office/drawing/2014/main" id="{E7012943-C8BB-432E-8835-374ABD8514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 y="0"/>
            <a:ext cx="3434080" cy="6858000"/>
          </a:xfrm>
          <a:prstGeom prst="rect">
            <a:avLst/>
          </a:prstGeom>
        </p:spPr>
      </p:pic>
      <p:sp>
        <p:nvSpPr>
          <p:cNvPr id="4" name="Title 1">
            <a:extLst>
              <a:ext uri="{FF2B5EF4-FFF2-40B4-BE49-F238E27FC236}">
                <a16:creationId xmlns:a16="http://schemas.microsoft.com/office/drawing/2014/main" id="{6F18DAD7-88AC-4FDB-BA1F-B80964A3AAF9}"/>
              </a:ext>
            </a:extLst>
          </p:cNvPr>
          <p:cNvSpPr txBox="1">
            <a:spLocks/>
          </p:cNvSpPr>
          <p:nvPr/>
        </p:nvSpPr>
        <p:spPr>
          <a:xfrm>
            <a:off x="3474720" y="15119"/>
            <a:ext cx="5496668"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2400" dirty="0">
                <a:solidFill>
                  <a:srgbClr val="45C2B1"/>
                </a:solidFill>
                <a:latin typeface="Comfortaa" pitchFamily="2" charset="0"/>
              </a:rPr>
              <a:t>Overall SNP Population &amp; Most Vulnerable</a:t>
            </a:r>
          </a:p>
        </p:txBody>
      </p:sp>
      <p:pic>
        <p:nvPicPr>
          <p:cNvPr id="7" name="Picture 6">
            <a:extLst>
              <a:ext uri="{FF2B5EF4-FFF2-40B4-BE49-F238E27FC236}">
                <a16:creationId xmlns:a16="http://schemas.microsoft.com/office/drawing/2014/main" id="{BB783E28-EBC6-481C-A9D2-BAA6D793179F}"/>
              </a:ext>
            </a:extLst>
          </p:cNvPr>
          <p:cNvPicPr>
            <a:picLocks noChangeAspect="1"/>
          </p:cNvPicPr>
          <p:nvPr/>
        </p:nvPicPr>
        <p:blipFill>
          <a:blip r:embed="rId3"/>
          <a:stretch>
            <a:fillRect/>
          </a:stretch>
        </p:blipFill>
        <p:spPr>
          <a:xfrm>
            <a:off x="6471811" y="5975986"/>
            <a:ext cx="2499577" cy="780356"/>
          </a:xfrm>
          <a:prstGeom prst="rect">
            <a:avLst/>
          </a:prstGeom>
        </p:spPr>
      </p:pic>
      <p:sp>
        <p:nvSpPr>
          <p:cNvPr id="6" name="TextBox 5">
            <a:extLst>
              <a:ext uri="{FF2B5EF4-FFF2-40B4-BE49-F238E27FC236}">
                <a16:creationId xmlns:a16="http://schemas.microsoft.com/office/drawing/2014/main" id="{1B9625C8-3A78-4459-A22A-B53472B3740A}"/>
              </a:ext>
            </a:extLst>
          </p:cNvPr>
          <p:cNvSpPr txBox="1"/>
          <p:nvPr/>
        </p:nvSpPr>
        <p:spPr>
          <a:xfrm>
            <a:off x="3576904" y="861184"/>
            <a:ext cx="4835202" cy="5629746"/>
          </a:xfrm>
          <a:prstGeom prst="rect">
            <a:avLst/>
          </a:prstGeom>
          <a:noFill/>
        </p:spPr>
        <p:txBody>
          <a:bodyPr wrap="square" rtlCol="0">
            <a:spAutoFit/>
          </a:bodyPr>
          <a:lstStyle/>
          <a:p>
            <a:r>
              <a:rPr lang="en-US" sz="1450" dirty="0">
                <a:solidFill>
                  <a:srgbClr val="194F90"/>
                </a:solidFill>
                <a:latin typeface="Open Sans" panose="020B0606030504020204" pitchFamily="34" charset="0"/>
                <a:ea typeface="Open Sans" panose="020B0606030504020204" pitchFamily="34" charset="0"/>
                <a:cs typeface="Open Sans" panose="020B0606030504020204" pitchFamily="34" charset="0"/>
              </a:rPr>
              <a:t>C-SNP Chronically Ill </a:t>
            </a:r>
          </a:p>
          <a:p>
            <a:pPr marL="214313" indent="-214313">
              <a:spcBef>
                <a:spcPts val="600"/>
              </a:spcBef>
              <a:buFont typeface="Arial" panose="020B0604020202020204" pitchFamily="34" charset="0"/>
              <a:buChar char="•"/>
            </a:pPr>
            <a:r>
              <a:rPr lang="en-US" sz="1450" dirty="0">
                <a:latin typeface="Open Sans" panose="020B0606030504020204" pitchFamily="34" charset="0"/>
                <a:ea typeface="Open Sans" panose="020B0606030504020204" pitchFamily="34" charset="0"/>
                <a:cs typeface="Open Sans" panose="020B0606030504020204" pitchFamily="34" charset="0"/>
              </a:rPr>
              <a:t>Diabetes &amp; Cardiovascular Disease </a:t>
            </a:r>
          </a:p>
          <a:p>
            <a:pPr marL="671513" lvl="1" indent="-214313">
              <a:spcBef>
                <a:spcPts val="600"/>
              </a:spcBef>
              <a:buFont typeface="Arial" panose="020B0604020202020204" pitchFamily="34" charset="0"/>
              <a:buChar char="•"/>
            </a:pPr>
            <a:r>
              <a:rPr lang="en-US" sz="1450" dirty="0">
                <a:latin typeface="Open Sans" panose="020B0606030504020204" pitchFamily="34" charset="0"/>
                <a:ea typeface="Open Sans" panose="020B0606030504020204" pitchFamily="34" charset="0"/>
                <a:cs typeface="Open Sans" panose="020B0606030504020204" pitchFamily="34" charset="0"/>
              </a:rPr>
              <a:t>These populations have a high prevalence of physical and mental health conditions</a:t>
            </a:r>
          </a:p>
          <a:p>
            <a:pPr marL="671513" lvl="1" indent="-214313">
              <a:spcBef>
                <a:spcPts val="600"/>
              </a:spcBef>
              <a:buFont typeface="Arial" panose="020B0604020202020204" pitchFamily="34" charset="0"/>
              <a:buChar char="•"/>
            </a:pPr>
            <a:r>
              <a:rPr lang="en-US" sz="1450" dirty="0">
                <a:latin typeface="Open Sans" panose="020B0606030504020204" pitchFamily="34" charset="0"/>
                <a:ea typeface="Open Sans" panose="020B0606030504020204" pitchFamily="34" charset="0"/>
                <a:cs typeface="Open Sans" panose="020B0606030504020204" pitchFamily="34" charset="0"/>
              </a:rPr>
              <a:t>Members in these populations have complex needs  and are more likely to see multiple providers,  which can result in fragmented sub-optimal care  coordination that can increase acute or  emergency utilization.</a:t>
            </a:r>
          </a:p>
          <a:p>
            <a:pPr>
              <a:spcBef>
                <a:spcPts val="1350"/>
              </a:spcBef>
            </a:pPr>
            <a:r>
              <a:rPr lang="en-US" sz="1450" dirty="0">
                <a:solidFill>
                  <a:srgbClr val="194F90"/>
                </a:solidFill>
                <a:latin typeface="Open Sans" panose="020B0606030504020204" pitchFamily="34" charset="0"/>
                <a:ea typeface="Open Sans" panose="020B0606030504020204" pitchFamily="34" charset="0"/>
                <a:cs typeface="Open Sans" panose="020B0606030504020204" pitchFamily="34" charset="0"/>
              </a:rPr>
              <a:t>Most Vulnerable Population </a:t>
            </a:r>
          </a:p>
          <a:p>
            <a:pPr marL="214313" indent="-214313">
              <a:spcBef>
                <a:spcPts val="600"/>
              </a:spcBef>
              <a:buFont typeface="Arial" panose="020B0604020202020204" pitchFamily="34" charset="0"/>
              <a:buChar char="•"/>
            </a:pPr>
            <a:r>
              <a:rPr lang="en-US" sz="1450" dirty="0">
                <a:latin typeface="Open Sans" panose="020B0606030504020204" pitchFamily="34" charset="0"/>
                <a:ea typeface="Open Sans" panose="020B0606030504020204" pitchFamily="34" charset="0"/>
                <a:cs typeface="Open Sans" panose="020B0606030504020204" pitchFamily="34" charset="0"/>
              </a:rPr>
              <a:t>Members who are frail</a:t>
            </a:r>
          </a:p>
          <a:p>
            <a:pPr marL="214313" indent="-214313">
              <a:spcBef>
                <a:spcPts val="600"/>
              </a:spcBef>
              <a:buFont typeface="Arial" panose="020B0604020202020204" pitchFamily="34" charset="0"/>
              <a:buChar char="•"/>
            </a:pPr>
            <a:r>
              <a:rPr lang="en-US" sz="1450" dirty="0">
                <a:latin typeface="Open Sans" panose="020B0606030504020204" pitchFamily="34" charset="0"/>
                <a:ea typeface="Open Sans" panose="020B0606030504020204" pitchFamily="34" charset="0"/>
                <a:cs typeface="Open Sans" panose="020B0606030504020204" pitchFamily="34" charset="0"/>
              </a:rPr>
              <a:t>Members who are disabled</a:t>
            </a:r>
          </a:p>
          <a:p>
            <a:pPr marL="214313" indent="-214313">
              <a:spcBef>
                <a:spcPts val="600"/>
              </a:spcBef>
              <a:buFont typeface="Arial" panose="020B0604020202020204" pitchFamily="34" charset="0"/>
              <a:buChar char="•"/>
            </a:pPr>
            <a:r>
              <a:rPr lang="en-US" sz="1450" dirty="0">
                <a:latin typeface="Open Sans" panose="020B0606030504020204" pitchFamily="34" charset="0"/>
                <a:ea typeface="Open Sans" panose="020B0606030504020204" pitchFamily="34" charset="0"/>
                <a:cs typeface="Open Sans" panose="020B0606030504020204" pitchFamily="34" charset="0"/>
              </a:rPr>
              <a:t>Members who have multiple chronic illnesses</a:t>
            </a:r>
          </a:p>
          <a:p>
            <a:pPr marL="214313" indent="-214313">
              <a:spcBef>
                <a:spcPts val="600"/>
              </a:spcBef>
              <a:buFont typeface="Arial" panose="020B0604020202020204" pitchFamily="34" charset="0"/>
              <a:buChar char="•"/>
            </a:pPr>
            <a:r>
              <a:rPr lang="en-US" sz="1450" dirty="0">
                <a:latin typeface="Open Sans" panose="020B0606030504020204" pitchFamily="34" charset="0"/>
                <a:ea typeface="Open Sans" panose="020B0606030504020204" pitchFamily="34" charset="0"/>
                <a:cs typeface="Open Sans" panose="020B0606030504020204" pitchFamily="34" charset="0"/>
              </a:rPr>
              <a:t>Members who have had multiple hospitalizations or skilled nursing facility admissions</a:t>
            </a:r>
          </a:p>
          <a:p>
            <a:pPr marL="214313" indent="-214313">
              <a:spcBef>
                <a:spcPts val="600"/>
              </a:spcBef>
              <a:buFont typeface="Arial" panose="020B0604020202020204" pitchFamily="34" charset="0"/>
              <a:buChar char="•"/>
            </a:pPr>
            <a:r>
              <a:rPr lang="en-US" sz="1450" dirty="0">
                <a:latin typeface="Open Sans" panose="020B0606030504020204" pitchFamily="34" charset="0"/>
                <a:ea typeface="Open Sans" panose="020B0606030504020204" pitchFamily="34" charset="0"/>
                <a:cs typeface="Open Sans" panose="020B0606030504020204" pitchFamily="34" charset="0"/>
              </a:rPr>
              <a:t>Members who are at the end of their life</a:t>
            </a:r>
          </a:p>
          <a:p>
            <a:pPr>
              <a:spcBef>
                <a:spcPts val="1350"/>
              </a:spcBef>
            </a:pPr>
            <a:r>
              <a:rPr lang="en-US" sz="1450" dirty="0">
                <a:solidFill>
                  <a:srgbClr val="194F90"/>
                </a:solidFill>
                <a:latin typeface="Open Sans" panose="020B0606030504020204" pitchFamily="34" charset="0"/>
                <a:ea typeface="Open Sans" panose="020B0606030504020204" pitchFamily="34" charset="0"/>
                <a:cs typeface="Open Sans" panose="020B0606030504020204" pitchFamily="34" charset="0"/>
              </a:rPr>
              <a:t>All our members are particularly vulnerable due to barriers they encounter related to ethnicity, health literacy, and socio-economic status.</a:t>
            </a:r>
          </a:p>
          <a:p>
            <a:pPr marL="214313" indent="-214313">
              <a:spcBef>
                <a:spcPts val="600"/>
              </a:spcBef>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182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EFB40-369D-42D5-9ABE-05DE1A2EC214}"/>
              </a:ext>
            </a:extLst>
          </p:cNvPr>
          <p:cNvSpPr>
            <a:spLocks noGrp="1"/>
          </p:cNvSpPr>
          <p:nvPr>
            <p:ph type="title"/>
          </p:nvPr>
        </p:nvSpPr>
        <p:spPr>
          <a:xfrm>
            <a:off x="1024620" y="4376508"/>
            <a:ext cx="7217553" cy="1257202"/>
          </a:xfrm>
        </p:spPr>
        <p:txBody>
          <a:bodyPr vert="horz" lIns="91440" tIns="45720" rIns="91440" bIns="45720" rtlCol="0" anchor="b">
            <a:normAutofit/>
          </a:bodyPr>
          <a:lstStyle/>
          <a:p>
            <a:r>
              <a:rPr lang="en-US" sz="5700" kern="1200" spc="-8" dirty="0">
                <a:solidFill>
                  <a:srgbClr val="194F90"/>
                </a:solidFill>
                <a:latin typeface="+mj-lt"/>
                <a:ea typeface="+mj-ea"/>
                <a:cs typeface="+mj-cs"/>
              </a:rPr>
              <a:t>MOC 2</a:t>
            </a:r>
            <a:endParaRPr lang="en-US" sz="5700" kern="1200" dirty="0">
              <a:solidFill>
                <a:srgbClr val="194F90"/>
              </a:solidFill>
              <a:latin typeface="+mj-lt"/>
              <a:ea typeface="+mj-ea"/>
              <a:cs typeface="+mj-cs"/>
            </a:endParaRPr>
          </a:p>
        </p:txBody>
      </p:sp>
      <p:sp>
        <p:nvSpPr>
          <p:cNvPr id="3" name="Text Placeholder 2">
            <a:extLst>
              <a:ext uri="{FF2B5EF4-FFF2-40B4-BE49-F238E27FC236}">
                <a16:creationId xmlns:a16="http://schemas.microsoft.com/office/drawing/2014/main" id="{16131C82-0906-4304-863E-2848695C5D8D}"/>
              </a:ext>
            </a:extLst>
          </p:cNvPr>
          <p:cNvSpPr>
            <a:spLocks noGrp="1"/>
          </p:cNvSpPr>
          <p:nvPr>
            <p:ph type="body" idx="1"/>
          </p:nvPr>
        </p:nvSpPr>
        <p:spPr>
          <a:xfrm>
            <a:off x="1024619" y="5633710"/>
            <a:ext cx="7217553" cy="417227"/>
          </a:xfrm>
        </p:spPr>
        <p:txBody>
          <a:bodyPr vert="horz" lIns="91440" tIns="45720" rIns="91440" bIns="45720" rtlCol="0">
            <a:normAutofit/>
          </a:bodyPr>
          <a:lstStyle/>
          <a:p>
            <a:r>
              <a:rPr lang="en-US" sz="2200" kern="1200" dirty="0">
                <a:solidFill>
                  <a:srgbClr val="45C2B1"/>
                </a:solidFill>
                <a:latin typeface="+mn-lt"/>
                <a:ea typeface="+mn-ea"/>
                <a:cs typeface="+mn-cs"/>
              </a:rPr>
              <a:t>Care Coordination </a:t>
            </a:r>
          </a:p>
          <a:p>
            <a:endParaRPr lang="en-US" sz="2200" kern="1200" dirty="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6AFFB5AD-BE3B-43FF-ADD3-18C10F5D7C70}"/>
              </a:ext>
            </a:extLst>
          </p:cNvPr>
          <p:cNvPicPr>
            <a:picLocks noChangeAspect="1"/>
          </p:cNvPicPr>
          <p:nvPr/>
        </p:nvPicPr>
        <p:blipFill>
          <a:blip r:embed="rId2"/>
          <a:stretch>
            <a:fillRect/>
          </a:stretch>
        </p:blipFill>
        <p:spPr>
          <a:xfrm>
            <a:off x="1024391" y="1345308"/>
            <a:ext cx="7450954" cy="2309797"/>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94994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205106"/>
            <a:ext cx="8390890" cy="7762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800" dirty="0">
                <a:solidFill>
                  <a:srgbClr val="45C2B1"/>
                </a:solidFill>
                <a:latin typeface="Comfortaa" pitchFamily="2" charset="0"/>
              </a:rPr>
              <a:t>SNP Clinical Staff Structure </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4572000" y="886120"/>
            <a:ext cx="4246880" cy="5258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SNP MOCs must identify the staff structure and describe the administrative and clinical staff roles and responsibilities. Clever Care’s MOC:</a:t>
            </a:r>
          </a:p>
          <a:p>
            <a:pPr algn="l">
              <a:lnSpc>
                <a:spcPct val="100000"/>
              </a:lnSpc>
            </a:pPr>
            <a:r>
              <a:rPr lang="en-US" sz="1400" dirty="0">
                <a:solidFill>
                  <a:srgbClr val="45C2B1"/>
                </a:solidFill>
                <a:latin typeface="Open Sans" panose="020B0606030504020204" pitchFamily="34" charset="0"/>
                <a:ea typeface="Open Sans" panose="020B0606030504020204" pitchFamily="34" charset="0"/>
                <a:cs typeface="Open Sans" panose="020B0606030504020204" pitchFamily="34" charset="0"/>
              </a:rPr>
              <a:t>Describe staff structure and functions</a:t>
            </a:r>
          </a:p>
          <a:p>
            <a:pPr marL="111125" indent="-111125" algn="l">
              <a:lnSpc>
                <a:spcPct val="100000"/>
              </a:lnSpc>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The administrative staff’s roles and responsibilities, including oversight functions</a:t>
            </a:r>
          </a:p>
          <a:p>
            <a:pPr marL="111125" indent="-111125" algn="l">
              <a:lnSpc>
                <a:spcPct val="100000"/>
              </a:lnSpc>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Describe the clinical staff’s roles and responsibilities, including oversight functions</a:t>
            </a:r>
          </a:p>
          <a:p>
            <a:pPr marL="111125" indent="-111125" algn="l">
              <a:lnSpc>
                <a:spcPct val="100000"/>
              </a:lnSpc>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Describe how staff responsibilities coordinate with the job title</a:t>
            </a:r>
          </a:p>
          <a:p>
            <a:pPr marL="111125" indent="-111125" algn="l">
              <a:lnSpc>
                <a:spcPct val="100000"/>
              </a:lnSpc>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Describe contingency plans used to address ongoing continuity of critical staff functions</a:t>
            </a:r>
          </a:p>
          <a:p>
            <a:pPr algn="l">
              <a:lnSpc>
                <a:spcPct val="100000"/>
              </a:lnSpc>
            </a:pPr>
            <a:r>
              <a:rPr lang="en-US" sz="1400" dirty="0">
                <a:solidFill>
                  <a:srgbClr val="45C2B1"/>
                </a:solidFill>
                <a:latin typeface="Open Sans" panose="020B0606030504020204" pitchFamily="34" charset="0"/>
                <a:ea typeface="Open Sans" panose="020B0606030504020204" pitchFamily="34" charset="0"/>
                <a:cs typeface="Open Sans" panose="020B0606030504020204" pitchFamily="34" charset="0"/>
              </a:rPr>
              <a:t>Describe how the organization conducts initial and annual MOC training for its employed and  contracted staff</a:t>
            </a:r>
          </a:p>
          <a:p>
            <a:pPr marL="111125" indent="-111125" algn="l">
              <a:lnSpc>
                <a:spcPct val="100000"/>
              </a:lnSpc>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Describe how the organization documents and maintains training records as evidence that  employees and contracted staff completed MOC training</a:t>
            </a:r>
          </a:p>
          <a:p>
            <a:pPr marL="111125" indent="-111125" algn="l">
              <a:lnSpc>
                <a:spcPct val="100000"/>
              </a:lnSpc>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Describe actions the organization takes if staff do not complete the required MOC training</a:t>
            </a: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3"/>
          <a:stretch>
            <a:fillRect/>
          </a:stretch>
        </p:blipFill>
        <p:spPr>
          <a:xfrm>
            <a:off x="6471920" y="5970126"/>
            <a:ext cx="2499360" cy="776415"/>
          </a:xfrm>
          <a:prstGeom prst="rect">
            <a:avLst/>
          </a:prstGeom>
        </p:spPr>
      </p:pic>
      <p:graphicFrame>
        <p:nvGraphicFramePr>
          <p:cNvPr id="3" name="Diagram 2">
            <a:extLst>
              <a:ext uri="{FF2B5EF4-FFF2-40B4-BE49-F238E27FC236}">
                <a16:creationId xmlns:a16="http://schemas.microsoft.com/office/drawing/2014/main" id="{11A6170A-5E11-E70B-33E0-DFC1415F4B8E}"/>
              </a:ext>
            </a:extLst>
          </p:cNvPr>
          <p:cNvGraphicFramePr/>
          <p:nvPr>
            <p:extLst>
              <p:ext uri="{D42A27DB-BD31-4B8C-83A1-F6EECF244321}">
                <p14:modId xmlns:p14="http://schemas.microsoft.com/office/powerpoint/2010/main" val="1797936549"/>
              </p:ext>
            </p:extLst>
          </p:nvPr>
        </p:nvGraphicFramePr>
        <p:xfrm>
          <a:off x="-962676" y="1060894"/>
          <a:ext cx="5647798" cy="53848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3523329"/>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205106"/>
            <a:ext cx="839089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45C2B1"/>
                </a:solidFill>
                <a:latin typeface="Comfortaa" pitchFamily="2" charset="0"/>
              </a:rPr>
              <a:t>Health Risk Assessment Tool (HRAT)</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427990" y="884235"/>
            <a:ext cx="8390890" cy="48647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All SNP members are offered HRAs and used to:</a:t>
            </a:r>
          </a:p>
          <a:p>
            <a:pPr marL="111125" indent="-111125" algn="l">
              <a:lnSpc>
                <a:spcPct val="100000"/>
              </a:lnSpc>
              <a:spcBef>
                <a:spcPts val="600"/>
              </a:spcBef>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Identify individual health needs  </a:t>
            </a:r>
          </a:p>
          <a:p>
            <a:pPr marL="111125" indent="-111125" algn="l">
              <a:lnSpc>
                <a:spcPct val="100000"/>
              </a:lnSpc>
              <a:spcBef>
                <a:spcPts val="600"/>
              </a:spcBef>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Stratify members for service</a:t>
            </a:r>
          </a:p>
          <a:p>
            <a:pPr marL="111125" indent="-111125" algn="l">
              <a:lnSpc>
                <a:spcPct val="100000"/>
              </a:lnSpc>
              <a:spcBef>
                <a:spcPts val="600"/>
              </a:spcBef>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Refer members for disease or case management programs</a:t>
            </a:r>
          </a:p>
          <a:p>
            <a:pPr marL="111125" indent="-111125" algn="l">
              <a:lnSpc>
                <a:spcPct val="100000"/>
              </a:lnSpc>
              <a:spcBef>
                <a:spcPts val="600"/>
              </a:spcBef>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Initiate ICP development </a:t>
            </a:r>
          </a:p>
          <a:p>
            <a:pPr marL="111125" indent="-111125" algn="l">
              <a:lnSpc>
                <a:spcPct val="100000"/>
              </a:lnSpc>
              <a:spcBef>
                <a:spcPts val="600"/>
              </a:spcBef>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Communicate with Interdisciplinary Care Team (ICT) members including providers, members, caregivers, and ancillary  providers</a:t>
            </a:r>
          </a:p>
          <a:p>
            <a:pPr algn="l">
              <a:lnSpc>
                <a:spcPct val="100000"/>
              </a:lnSpc>
              <a:spcBef>
                <a:spcPts val="600"/>
              </a:spcBef>
            </a:pPr>
            <a:endPar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spcBef>
                <a:spcPts val="600"/>
              </a:spcBef>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HRAs can be completed via:</a:t>
            </a:r>
          </a:p>
          <a:p>
            <a:pPr marL="111125" indent="-111125" algn="l">
              <a:lnSpc>
                <a:spcPct val="100000"/>
              </a:lnSpc>
              <a:spcBef>
                <a:spcPts val="600"/>
              </a:spcBef>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Mail</a:t>
            </a:r>
          </a:p>
          <a:p>
            <a:pPr marL="111125" indent="-111125" algn="l">
              <a:lnSpc>
                <a:spcPct val="100000"/>
              </a:lnSpc>
              <a:spcBef>
                <a:spcPts val="600"/>
              </a:spcBef>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Telephonically </a:t>
            </a:r>
          </a:p>
          <a:p>
            <a:pPr marL="111125" indent="-111125" algn="l">
              <a:lnSpc>
                <a:spcPct val="100000"/>
              </a:lnSpc>
              <a:spcBef>
                <a:spcPts val="600"/>
              </a:spcBef>
              <a:buFont typeface="Arial" panose="020B0604020202020204" pitchFamily="34" charset="0"/>
              <a:buChar char="•"/>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Electronically</a:t>
            </a:r>
          </a:p>
          <a:p>
            <a:pPr algn="l">
              <a:lnSpc>
                <a:spcPct val="100000"/>
              </a:lnSpc>
              <a:spcBef>
                <a:spcPts val="600"/>
              </a:spcBef>
            </a:pPr>
            <a:endPar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lnSpc>
                <a:spcPct val="100000"/>
              </a:lnSpc>
              <a:spcBef>
                <a:spcPts val="600"/>
              </a:spcBef>
              <a:buFont typeface="Wingdings" panose="05000000000000000000" pitchFamily="2" charset="2"/>
              <a:buChar char="Ø"/>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HRAs are required to be completed within 90 days of enrollment and annually within 365 days of the prior HRA.</a:t>
            </a:r>
          </a:p>
          <a:p>
            <a:pPr marL="285750" indent="-285750" algn="l">
              <a:lnSpc>
                <a:spcPct val="100000"/>
              </a:lnSpc>
              <a:spcBef>
                <a:spcPts val="600"/>
              </a:spcBef>
              <a:buFont typeface="Wingdings" panose="05000000000000000000" pitchFamily="2" charset="2"/>
              <a:buChar char="Ø"/>
            </a:pPr>
            <a:r>
              <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Members are educated on advanced Directive and Durable Power of  Attorney, if necessary and additional information will be sent regarding these topics as requested.</a:t>
            </a: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2"/>
          <a:stretch>
            <a:fillRect/>
          </a:stretch>
        </p:blipFill>
        <p:spPr>
          <a:xfrm>
            <a:off x="6471920" y="5970126"/>
            <a:ext cx="2499360" cy="776415"/>
          </a:xfrm>
          <a:prstGeom prst="rect">
            <a:avLst/>
          </a:prstGeom>
        </p:spPr>
      </p:pic>
    </p:spTree>
    <p:extLst>
      <p:ext uri="{BB962C8B-B14F-4D97-AF65-F5344CB8AC3E}">
        <p14:creationId xmlns:p14="http://schemas.microsoft.com/office/powerpoint/2010/main" val="102014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205106"/>
            <a:ext cx="839089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45C2B1"/>
                </a:solidFill>
                <a:latin typeface="Comfortaa" pitchFamily="2" charset="0"/>
              </a:rPr>
              <a:t>Health Risk Assessment Tool (HRAT)</a:t>
            </a: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2"/>
          <a:stretch>
            <a:fillRect/>
          </a:stretch>
        </p:blipFill>
        <p:spPr>
          <a:xfrm>
            <a:off x="6471920" y="5970126"/>
            <a:ext cx="2499360" cy="776415"/>
          </a:xfrm>
          <a:prstGeom prst="rect">
            <a:avLst/>
          </a:prstGeom>
        </p:spPr>
      </p:pic>
      <p:grpSp>
        <p:nvGrpSpPr>
          <p:cNvPr id="2" name="object 2">
            <a:extLst>
              <a:ext uri="{FF2B5EF4-FFF2-40B4-BE49-F238E27FC236}">
                <a16:creationId xmlns:a16="http://schemas.microsoft.com/office/drawing/2014/main" id="{FDB6F73D-85D0-9555-B041-E7FB15C5F192}"/>
              </a:ext>
            </a:extLst>
          </p:cNvPr>
          <p:cNvGrpSpPr/>
          <p:nvPr/>
        </p:nvGrpSpPr>
        <p:grpSpPr>
          <a:xfrm>
            <a:off x="765500" y="3205337"/>
            <a:ext cx="922655" cy="558165"/>
            <a:chOff x="589532" y="3305302"/>
            <a:chExt cx="922655" cy="558165"/>
          </a:xfrm>
        </p:grpSpPr>
        <p:sp>
          <p:nvSpPr>
            <p:cNvPr id="3" name="object 3">
              <a:extLst>
                <a:ext uri="{FF2B5EF4-FFF2-40B4-BE49-F238E27FC236}">
                  <a16:creationId xmlns:a16="http://schemas.microsoft.com/office/drawing/2014/main" id="{4DFC361D-5908-9B15-AD5C-92E1DE5BE4FB}"/>
                </a:ext>
              </a:extLst>
            </p:cNvPr>
            <p:cNvSpPr/>
            <p:nvPr/>
          </p:nvSpPr>
          <p:spPr>
            <a:xfrm>
              <a:off x="595871" y="3311664"/>
              <a:ext cx="909955" cy="546100"/>
            </a:xfrm>
            <a:custGeom>
              <a:avLst/>
              <a:gdLst/>
              <a:ahLst/>
              <a:cxnLst/>
              <a:rect l="l" t="t" r="r" b="b"/>
              <a:pathLst>
                <a:path w="909955" h="546100">
                  <a:moveTo>
                    <a:pt x="909713" y="0"/>
                  </a:moveTo>
                  <a:lnTo>
                    <a:pt x="0" y="0"/>
                  </a:lnTo>
                  <a:lnTo>
                    <a:pt x="0" y="88379"/>
                  </a:lnTo>
                  <a:lnTo>
                    <a:pt x="0" y="545579"/>
                  </a:lnTo>
                  <a:lnTo>
                    <a:pt x="88087" y="545579"/>
                  </a:lnTo>
                  <a:lnTo>
                    <a:pt x="88087" y="88379"/>
                  </a:lnTo>
                  <a:lnTo>
                    <a:pt x="909713" y="88379"/>
                  </a:lnTo>
                  <a:lnTo>
                    <a:pt x="909713" y="0"/>
                  </a:lnTo>
                  <a:close/>
                </a:path>
              </a:pathLst>
            </a:custGeom>
            <a:solidFill>
              <a:srgbClr val="888990"/>
            </a:solidFill>
          </p:spPr>
          <p:txBody>
            <a:bodyPr wrap="square" lIns="0" tIns="0" rIns="0" bIns="0" rtlCol="0"/>
            <a:lstStyle/>
            <a:p>
              <a:endParaRPr/>
            </a:p>
          </p:txBody>
        </p:sp>
        <p:sp>
          <p:nvSpPr>
            <p:cNvPr id="7" name="object 4">
              <a:extLst>
                <a:ext uri="{FF2B5EF4-FFF2-40B4-BE49-F238E27FC236}">
                  <a16:creationId xmlns:a16="http://schemas.microsoft.com/office/drawing/2014/main" id="{FBBFBB4C-580A-1996-B748-0856F9958A36}"/>
                </a:ext>
              </a:extLst>
            </p:cNvPr>
            <p:cNvSpPr/>
            <p:nvPr/>
          </p:nvSpPr>
          <p:spPr>
            <a:xfrm>
              <a:off x="595882" y="3311652"/>
              <a:ext cx="909955" cy="545465"/>
            </a:xfrm>
            <a:custGeom>
              <a:avLst/>
              <a:gdLst/>
              <a:ahLst/>
              <a:cxnLst/>
              <a:rect l="l" t="t" r="r" b="b"/>
              <a:pathLst>
                <a:path w="909955" h="545464">
                  <a:moveTo>
                    <a:pt x="909702" y="0"/>
                  </a:moveTo>
                  <a:lnTo>
                    <a:pt x="909702" y="87807"/>
                  </a:lnTo>
                  <a:lnTo>
                    <a:pt x="87937" y="87807"/>
                  </a:lnTo>
                  <a:lnTo>
                    <a:pt x="87937" y="545084"/>
                  </a:lnTo>
                  <a:lnTo>
                    <a:pt x="0" y="545084"/>
                  </a:lnTo>
                  <a:lnTo>
                    <a:pt x="0" y="0"/>
                  </a:lnTo>
                  <a:lnTo>
                    <a:pt x="909702" y="0"/>
                  </a:lnTo>
                  <a:close/>
                </a:path>
              </a:pathLst>
            </a:custGeom>
            <a:ln w="12700">
              <a:solidFill>
                <a:srgbClr val="12A89D"/>
              </a:solidFill>
            </a:ln>
          </p:spPr>
          <p:txBody>
            <a:bodyPr wrap="square" lIns="0" tIns="0" rIns="0" bIns="0" rtlCol="0"/>
            <a:lstStyle/>
            <a:p>
              <a:endParaRPr/>
            </a:p>
          </p:txBody>
        </p:sp>
      </p:grpSp>
      <p:sp>
        <p:nvSpPr>
          <p:cNvPr id="8" name="object 5">
            <a:extLst>
              <a:ext uri="{FF2B5EF4-FFF2-40B4-BE49-F238E27FC236}">
                <a16:creationId xmlns:a16="http://schemas.microsoft.com/office/drawing/2014/main" id="{C6BAE306-AA3B-97B2-5B80-56FCF9E79B0B}"/>
              </a:ext>
            </a:extLst>
          </p:cNvPr>
          <p:cNvSpPr txBox="1"/>
          <p:nvPr/>
        </p:nvSpPr>
        <p:spPr>
          <a:xfrm>
            <a:off x="887266" y="3298045"/>
            <a:ext cx="584200" cy="330200"/>
          </a:xfrm>
          <a:prstGeom prst="rect">
            <a:avLst/>
          </a:prstGeom>
        </p:spPr>
        <p:txBody>
          <a:bodyPr vert="horz" wrap="square" lIns="0" tIns="12065" rIns="0" bIns="0" rtlCol="0">
            <a:spAutoFit/>
          </a:bodyPr>
          <a:lstStyle/>
          <a:p>
            <a:pPr marL="12700">
              <a:spcBef>
                <a:spcPts val="95"/>
              </a:spcBef>
            </a:pPr>
            <a:r>
              <a:rPr sz="1000" spc="-10" dirty="0">
                <a:latin typeface="Calibri"/>
                <a:cs typeface="Calibri"/>
              </a:rPr>
              <a:t>HRA</a:t>
            </a:r>
            <a:endParaRPr sz="1000" dirty="0">
              <a:latin typeface="Calibri"/>
              <a:cs typeface="Calibri"/>
            </a:endParaRPr>
          </a:p>
          <a:p>
            <a:pPr marL="12700"/>
            <a:r>
              <a:rPr lang="en-US" sz="1000" spc="-15" dirty="0">
                <a:latin typeface="Calibri"/>
                <a:cs typeface="Calibri"/>
              </a:rPr>
              <a:t>c</a:t>
            </a:r>
            <a:r>
              <a:rPr sz="1000" spc="-15" dirty="0">
                <a:latin typeface="Calibri"/>
                <a:cs typeface="Calibri"/>
              </a:rPr>
              <a:t>ompleted</a:t>
            </a:r>
            <a:endParaRPr sz="1000" dirty="0">
              <a:latin typeface="Calibri"/>
              <a:cs typeface="Calibri"/>
            </a:endParaRPr>
          </a:p>
        </p:txBody>
      </p:sp>
      <p:pic>
        <p:nvPicPr>
          <p:cNvPr id="9" name="object 6">
            <a:extLst>
              <a:ext uri="{FF2B5EF4-FFF2-40B4-BE49-F238E27FC236}">
                <a16:creationId xmlns:a16="http://schemas.microsoft.com/office/drawing/2014/main" id="{15F0BDD1-0E75-7A37-86DB-FA1221009CEB}"/>
              </a:ext>
            </a:extLst>
          </p:cNvPr>
          <p:cNvPicPr/>
          <p:nvPr/>
        </p:nvPicPr>
        <p:blipFill>
          <a:blip r:embed="rId3" cstate="print"/>
          <a:stretch>
            <a:fillRect/>
          </a:stretch>
        </p:blipFill>
        <p:spPr>
          <a:xfrm>
            <a:off x="1523184" y="2957179"/>
            <a:ext cx="166115" cy="166115"/>
          </a:xfrm>
          <a:prstGeom prst="rect">
            <a:avLst/>
          </a:prstGeom>
        </p:spPr>
      </p:pic>
      <p:grpSp>
        <p:nvGrpSpPr>
          <p:cNvPr id="10" name="object 7">
            <a:extLst>
              <a:ext uri="{FF2B5EF4-FFF2-40B4-BE49-F238E27FC236}">
                <a16:creationId xmlns:a16="http://schemas.microsoft.com/office/drawing/2014/main" id="{97B1F7A9-630E-7B2A-E0A7-7EF2B01DA945}"/>
              </a:ext>
            </a:extLst>
          </p:cNvPr>
          <p:cNvGrpSpPr/>
          <p:nvPr/>
        </p:nvGrpSpPr>
        <p:grpSpPr>
          <a:xfrm>
            <a:off x="1771342" y="2955400"/>
            <a:ext cx="922655" cy="560070"/>
            <a:chOff x="1595374" y="3055366"/>
            <a:chExt cx="922655" cy="560070"/>
          </a:xfrm>
        </p:grpSpPr>
        <p:sp>
          <p:nvSpPr>
            <p:cNvPr id="11" name="object 8">
              <a:extLst>
                <a:ext uri="{FF2B5EF4-FFF2-40B4-BE49-F238E27FC236}">
                  <a16:creationId xmlns:a16="http://schemas.microsoft.com/office/drawing/2014/main" id="{33EA6BC2-72DB-DE28-B15A-3242E9605DDB}"/>
                </a:ext>
              </a:extLst>
            </p:cNvPr>
            <p:cNvSpPr/>
            <p:nvPr/>
          </p:nvSpPr>
          <p:spPr>
            <a:xfrm>
              <a:off x="1601724" y="3061728"/>
              <a:ext cx="909955" cy="547370"/>
            </a:xfrm>
            <a:custGeom>
              <a:avLst/>
              <a:gdLst/>
              <a:ahLst/>
              <a:cxnLst/>
              <a:rect l="l" t="t" r="r" b="b"/>
              <a:pathLst>
                <a:path w="909955" h="547370">
                  <a:moveTo>
                    <a:pt x="909701" y="0"/>
                  </a:moveTo>
                  <a:lnTo>
                    <a:pt x="0" y="0"/>
                  </a:lnTo>
                  <a:lnTo>
                    <a:pt x="0" y="88379"/>
                  </a:lnTo>
                  <a:lnTo>
                    <a:pt x="0" y="547103"/>
                  </a:lnTo>
                  <a:lnTo>
                    <a:pt x="88265" y="547103"/>
                  </a:lnTo>
                  <a:lnTo>
                    <a:pt x="88265" y="88379"/>
                  </a:lnTo>
                  <a:lnTo>
                    <a:pt x="909701" y="88379"/>
                  </a:lnTo>
                  <a:lnTo>
                    <a:pt x="909701" y="0"/>
                  </a:lnTo>
                  <a:close/>
                </a:path>
              </a:pathLst>
            </a:custGeom>
            <a:solidFill>
              <a:srgbClr val="888990"/>
            </a:solidFill>
          </p:spPr>
          <p:txBody>
            <a:bodyPr wrap="square" lIns="0" tIns="0" rIns="0" bIns="0" rtlCol="0"/>
            <a:lstStyle/>
            <a:p>
              <a:endParaRPr/>
            </a:p>
          </p:txBody>
        </p:sp>
        <p:sp>
          <p:nvSpPr>
            <p:cNvPr id="12" name="object 9">
              <a:extLst>
                <a:ext uri="{FF2B5EF4-FFF2-40B4-BE49-F238E27FC236}">
                  <a16:creationId xmlns:a16="http://schemas.microsoft.com/office/drawing/2014/main" id="{0ECB1507-34CC-54BD-D868-579574B5CEAB}"/>
                </a:ext>
              </a:extLst>
            </p:cNvPr>
            <p:cNvSpPr/>
            <p:nvPr/>
          </p:nvSpPr>
          <p:spPr>
            <a:xfrm>
              <a:off x="1601724" y="3061716"/>
              <a:ext cx="909955" cy="547370"/>
            </a:xfrm>
            <a:custGeom>
              <a:avLst/>
              <a:gdLst/>
              <a:ahLst/>
              <a:cxnLst/>
              <a:rect l="l" t="t" r="r" b="b"/>
              <a:pathLst>
                <a:path w="909955" h="547370">
                  <a:moveTo>
                    <a:pt x="909701" y="0"/>
                  </a:moveTo>
                  <a:lnTo>
                    <a:pt x="909701" y="88099"/>
                  </a:lnTo>
                  <a:lnTo>
                    <a:pt x="88125" y="88099"/>
                  </a:lnTo>
                  <a:lnTo>
                    <a:pt x="88125" y="546862"/>
                  </a:lnTo>
                  <a:lnTo>
                    <a:pt x="0" y="546862"/>
                  </a:lnTo>
                  <a:lnTo>
                    <a:pt x="0" y="0"/>
                  </a:lnTo>
                  <a:lnTo>
                    <a:pt x="909701" y="0"/>
                  </a:lnTo>
                  <a:close/>
                </a:path>
              </a:pathLst>
            </a:custGeom>
            <a:ln w="12700">
              <a:solidFill>
                <a:srgbClr val="12A89D"/>
              </a:solidFill>
            </a:ln>
          </p:spPr>
          <p:txBody>
            <a:bodyPr wrap="square" lIns="0" tIns="0" rIns="0" bIns="0" rtlCol="0"/>
            <a:lstStyle/>
            <a:p>
              <a:endParaRPr/>
            </a:p>
          </p:txBody>
        </p:sp>
      </p:grpSp>
      <p:sp>
        <p:nvSpPr>
          <p:cNvPr id="13" name="object 10">
            <a:extLst>
              <a:ext uri="{FF2B5EF4-FFF2-40B4-BE49-F238E27FC236}">
                <a16:creationId xmlns:a16="http://schemas.microsoft.com/office/drawing/2014/main" id="{27A1DDF5-0961-6929-8D69-E92A8643524B}"/>
              </a:ext>
            </a:extLst>
          </p:cNvPr>
          <p:cNvSpPr txBox="1"/>
          <p:nvPr/>
        </p:nvSpPr>
        <p:spPr>
          <a:xfrm>
            <a:off x="1893387" y="3049252"/>
            <a:ext cx="748030" cy="319959"/>
          </a:xfrm>
          <a:prstGeom prst="rect">
            <a:avLst/>
          </a:prstGeom>
        </p:spPr>
        <p:txBody>
          <a:bodyPr vert="horz" wrap="square" lIns="0" tIns="12065" rIns="0" bIns="0" rtlCol="0">
            <a:spAutoFit/>
          </a:bodyPr>
          <a:lstStyle/>
          <a:p>
            <a:pPr marL="12700"/>
            <a:r>
              <a:rPr sz="1000" spc="-25" dirty="0">
                <a:latin typeface="Calibri"/>
                <a:cs typeface="Calibri"/>
              </a:rPr>
              <a:t>C</a:t>
            </a:r>
            <a:r>
              <a:rPr lang="en-US" sz="1000" spc="-15" dirty="0">
                <a:latin typeface="Calibri"/>
                <a:cs typeface="Calibri"/>
              </a:rPr>
              <a:t>M reviews HRA</a:t>
            </a:r>
            <a:endParaRPr sz="1000" dirty="0">
              <a:latin typeface="Calibri"/>
              <a:cs typeface="Calibri"/>
            </a:endParaRPr>
          </a:p>
        </p:txBody>
      </p:sp>
      <p:grpSp>
        <p:nvGrpSpPr>
          <p:cNvPr id="14" name="object 11">
            <a:extLst>
              <a:ext uri="{FF2B5EF4-FFF2-40B4-BE49-F238E27FC236}">
                <a16:creationId xmlns:a16="http://schemas.microsoft.com/office/drawing/2014/main" id="{F26262CC-9810-FB66-B36B-F221BE81880D}"/>
              </a:ext>
            </a:extLst>
          </p:cNvPr>
          <p:cNvGrpSpPr/>
          <p:nvPr/>
        </p:nvGrpSpPr>
        <p:grpSpPr>
          <a:xfrm>
            <a:off x="2529022" y="2706987"/>
            <a:ext cx="1170940" cy="560070"/>
            <a:chOff x="2353055" y="2806953"/>
            <a:chExt cx="1170940" cy="560070"/>
          </a:xfrm>
        </p:grpSpPr>
        <p:pic>
          <p:nvPicPr>
            <p:cNvPr id="15" name="object 12">
              <a:extLst>
                <a:ext uri="{FF2B5EF4-FFF2-40B4-BE49-F238E27FC236}">
                  <a16:creationId xmlns:a16="http://schemas.microsoft.com/office/drawing/2014/main" id="{0DAFE643-3B4E-99A8-18AC-82658B8EF113}"/>
                </a:ext>
              </a:extLst>
            </p:cNvPr>
            <p:cNvPicPr/>
            <p:nvPr/>
          </p:nvPicPr>
          <p:blipFill>
            <a:blip r:embed="rId4" cstate="print"/>
            <a:stretch>
              <a:fillRect/>
            </a:stretch>
          </p:blipFill>
          <p:spPr>
            <a:xfrm>
              <a:off x="2353055" y="2807207"/>
              <a:ext cx="166115" cy="167639"/>
            </a:xfrm>
            <a:prstGeom prst="rect">
              <a:avLst/>
            </a:prstGeom>
          </p:spPr>
        </p:pic>
        <p:sp>
          <p:nvSpPr>
            <p:cNvPr id="16" name="object 13">
              <a:extLst>
                <a:ext uri="{FF2B5EF4-FFF2-40B4-BE49-F238E27FC236}">
                  <a16:creationId xmlns:a16="http://schemas.microsoft.com/office/drawing/2014/main" id="{D275976A-8E1C-9C40-EB19-467DE7E0A07A}"/>
                </a:ext>
              </a:extLst>
            </p:cNvPr>
            <p:cNvSpPr/>
            <p:nvPr/>
          </p:nvSpPr>
          <p:spPr>
            <a:xfrm>
              <a:off x="2607551" y="2813303"/>
              <a:ext cx="909955" cy="547370"/>
            </a:xfrm>
            <a:custGeom>
              <a:avLst/>
              <a:gdLst/>
              <a:ahLst/>
              <a:cxnLst/>
              <a:rect l="l" t="t" r="r" b="b"/>
              <a:pathLst>
                <a:path w="909954" h="547370">
                  <a:moveTo>
                    <a:pt x="88265" y="88404"/>
                  </a:moveTo>
                  <a:lnTo>
                    <a:pt x="0" y="88404"/>
                  </a:lnTo>
                  <a:lnTo>
                    <a:pt x="0" y="547116"/>
                  </a:lnTo>
                  <a:lnTo>
                    <a:pt x="88265" y="547116"/>
                  </a:lnTo>
                  <a:lnTo>
                    <a:pt x="88265" y="88404"/>
                  </a:lnTo>
                  <a:close/>
                </a:path>
                <a:path w="909954" h="547370">
                  <a:moveTo>
                    <a:pt x="909713" y="0"/>
                  </a:moveTo>
                  <a:lnTo>
                    <a:pt x="0" y="0"/>
                  </a:lnTo>
                  <a:lnTo>
                    <a:pt x="0" y="88392"/>
                  </a:lnTo>
                  <a:lnTo>
                    <a:pt x="909713" y="88392"/>
                  </a:lnTo>
                  <a:lnTo>
                    <a:pt x="909713" y="0"/>
                  </a:lnTo>
                  <a:close/>
                </a:path>
              </a:pathLst>
            </a:custGeom>
            <a:solidFill>
              <a:srgbClr val="888990"/>
            </a:solidFill>
          </p:spPr>
          <p:txBody>
            <a:bodyPr wrap="square" lIns="0" tIns="0" rIns="0" bIns="0" rtlCol="0"/>
            <a:lstStyle/>
            <a:p>
              <a:endParaRPr/>
            </a:p>
          </p:txBody>
        </p:sp>
        <p:sp>
          <p:nvSpPr>
            <p:cNvPr id="17" name="object 14">
              <a:extLst>
                <a:ext uri="{FF2B5EF4-FFF2-40B4-BE49-F238E27FC236}">
                  <a16:creationId xmlns:a16="http://schemas.microsoft.com/office/drawing/2014/main" id="{EE46FBDE-75FC-0579-789B-03B04A8122C3}"/>
                </a:ext>
              </a:extLst>
            </p:cNvPr>
            <p:cNvSpPr/>
            <p:nvPr/>
          </p:nvSpPr>
          <p:spPr>
            <a:xfrm>
              <a:off x="2607563" y="2813303"/>
              <a:ext cx="909955" cy="547370"/>
            </a:xfrm>
            <a:custGeom>
              <a:avLst/>
              <a:gdLst/>
              <a:ahLst/>
              <a:cxnLst/>
              <a:rect l="l" t="t" r="r" b="b"/>
              <a:pathLst>
                <a:path w="909954" h="547370">
                  <a:moveTo>
                    <a:pt x="909701" y="0"/>
                  </a:moveTo>
                  <a:lnTo>
                    <a:pt x="909701" y="88099"/>
                  </a:lnTo>
                  <a:lnTo>
                    <a:pt x="88125" y="88099"/>
                  </a:lnTo>
                  <a:lnTo>
                    <a:pt x="88125" y="546862"/>
                  </a:lnTo>
                  <a:lnTo>
                    <a:pt x="0" y="546862"/>
                  </a:lnTo>
                  <a:lnTo>
                    <a:pt x="0" y="0"/>
                  </a:lnTo>
                  <a:lnTo>
                    <a:pt x="909701" y="0"/>
                  </a:lnTo>
                  <a:close/>
                </a:path>
              </a:pathLst>
            </a:custGeom>
            <a:ln w="12700">
              <a:solidFill>
                <a:srgbClr val="12A89D"/>
              </a:solidFill>
            </a:ln>
          </p:spPr>
          <p:txBody>
            <a:bodyPr wrap="square" lIns="0" tIns="0" rIns="0" bIns="0" rtlCol="0"/>
            <a:lstStyle/>
            <a:p>
              <a:endParaRPr/>
            </a:p>
          </p:txBody>
        </p:sp>
      </p:grpSp>
      <p:sp>
        <p:nvSpPr>
          <p:cNvPr id="18" name="object 15">
            <a:extLst>
              <a:ext uri="{FF2B5EF4-FFF2-40B4-BE49-F238E27FC236}">
                <a16:creationId xmlns:a16="http://schemas.microsoft.com/office/drawing/2014/main" id="{3F192C34-5D2A-1AFF-2D02-6686EA34472C}"/>
              </a:ext>
            </a:extLst>
          </p:cNvPr>
          <p:cNvSpPr txBox="1"/>
          <p:nvPr/>
        </p:nvSpPr>
        <p:spPr>
          <a:xfrm>
            <a:off x="2899228" y="2803381"/>
            <a:ext cx="671195" cy="316230"/>
          </a:xfrm>
          <a:prstGeom prst="rect">
            <a:avLst/>
          </a:prstGeom>
        </p:spPr>
        <p:txBody>
          <a:bodyPr vert="horz" wrap="square" lIns="0" tIns="27940" rIns="0" bIns="0" rtlCol="0">
            <a:spAutoFit/>
          </a:bodyPr>
          <a:lstStyle/>
          <a:p>
            <a:pPr marL="12700" marR="5080">
              <a:lnSpc>
                <a:spcPts val="1090"/>
              </a:lnSpc>
              <a:spcBef>
                <a:spcPts val="220"/>
              </a:spcBef>
            </a:pPr>
            <a:r>
              <a:rPr sz="1000" spc="-5" dirty="0">
                <a:latin typeface="Calibri"/>
                <a:cs typeface="Calibri"/>
              </a:rPr>
              <a:t>H</a:t>
            </a:r>
            <a:r>
              <a:rPr sz="1000" spc="-10" dirty="0">
                <a:latin typeface="Calibri"/>
                <a:cs typeface="Calibri"/>
              </a:rPr>
              <a:t>R</a:t>
            </a:r>
            <a:r>
              <a:rPr sz="1000" spc="-5" dirty="0">
                <a:latin typeface="Calibri"/>
                <a:cs typeface="Calibri"/>
              </a:rPr>
              <a:t>A</a:t>
            </a:r>
            <a:r>
              <a:rPr sz="1000" spc="-120" dirty="0">
                <a:latin typeface="Times New Roman"/>
                <a:cs typeface="Times New Roman"/>
              </a:rPr>
              <a:t> </a:t>
            </a:r>
            <a:r>
              <a:rPr lang="en-US" sz="1000" spc="-120" dirty="0">
                <a:latin typeface="Calibri"/>
                <a:cs typeface="Calibri"/>
              </a:rPr>
              <a:t>e</a:t>
            </a:r>
            <a:r>
              <a:rPr sz="1000" spc="-5" dirty="0">
                <a:latin typeface="Calibri"/>
                <a:cs typeface="Calibri"/>
              </a:rPr>
              <a:t>nt</a:t>
            </a:r>
            <a:r>
              <a:rPr sz="1000" spc="-10" dirty="0">
                <a:latin typeface="Calibri"/>
                <a:cs typeface="Calibri"/>
              </a:rPr>
              <a:t>e</a:t>
            </a:r>
            <a:r>
              <a:rPr sz="1000" spc="-5" dirty="0">
                <a:latin typeface="Calibri"/>
                <a:cs typeface="Calibri"/>
              </a:rPr>
              <a:t>r</a:t>
            </a:r>
            <a:r>
              <a:rPr sz="1000" spc="-10" dirty="0">
                <a:latin typeface="Calibri"/>
                <a:cs typeface="Calibri"/>
              </a:rPr>
              <a:t>ed </a:t>
            </a:r>
            <a:r>
              <a:rPr sz="1000" spc="-10" dirty="0">
                <a:latin typeface="Times New Roman"/>
                <a:cs typeface="Times New Roman"/>
              </a:rPr>
              <a:t> </a:t>
            </a:r>
            <a:r>
              <a:rPr sz="1000" spc="-10" dirty="0">
                <a:latin typeface="Calibri"/>
                <a:cs typeface="Calibri"/>
              </a:rPr>
              <a:t>i</a:t>
            </a:r>
            <a:r>
              <a:rPr sz="1000" spc="-5" dirty="0">
                <a:latin typeface="Calibri"/>
                <a:cs typeface="Calibri"/>
              </a:rPr>
              <a:t>n</a:t>
            </a:r>
            <a:r>
              <a:rPr sz="1000" spc="-80" dirty="0">
                <a:latin typeface="Times New Roman"/>
                <a:cs typeface="Times New Roman"/>
              </a:rPr>
              <a:t> </a:t>
            </a:r>
            <a:r>
              <a:rPr lang="en-US" sz="1000" spc="-80" dirty="0">
                <a:latin typeface="Times New Roman"/>
                <a:cs typeface="Times New Roman"/>
              </a:rPr>
              <a:t>s</a:t>
            </a:r>
            <a:r>
              <a:rPr sz="1000" dirty="0">
                <a:latin typeface="Calibri"/>
                <a:cs typeface="Calibri"/>
              </a:rPr>
              <a:t>y</a:t>
            </a:r>
            <a:r>
              <a:rPr sz="1000" spc="-15" dirty="0">
                <a:latin typeface="Calibri"/>
                <a:cs typeface="Calibri"/>
              </a:rPr>
              <a:t>s</a:t>
            </a:r>
            <a:r>
              <a:rPr sz="1000" spc="-5" dirty="0">
                <a:latin typeface="Calibri"/>
                <a:cs typeface="Calibri"/>
              </a:rPr>
              <a:t>t</a:t>
            </a:r>
            <a:r>
              <a:rPr sz="1000" spc="-10" dirty="0">
                <a:latin typeface="Calibri"/>
                <a:cs typeface="Calibri"/>
              </a:rPr>
              <a:t>e</a:t>
            </a:r>
            <a:r>
              <a:rPr sz="1000" spc="-5" dirty="0">
                <a:latin typeface="Calibri"/>
                <a:cs typeface="Calibri"/>
              </a:rPr>
              <a:t>m</a:t>
            </a:r>
            <a:endParaRPr sz="1000" dirty="0">
              <a:latin typeface="Calibri"/>
              <a:cs typeface="Calibri"/>
            </a:endParaRPr>
          </a:p>
        </p:txBody>
      </p:sp>
      <p:grpSp>
        <p:nvGrpSpPr>
          <p:cNvPr id="19" name="object 16">
            <a:extLst>
              <a:ext uri="{FF2B5EF4-FFF2-40B4-BE49-F238E27FC236}">
                <a16:creationId xmlns:a16="http://schemas.microsoft.com/office/drawing/2014/main" id="{CBA01D5A-0B9C-8A8C-219F-2B962AC21224}"/>
              </a:ext>
            </a:extLst>
          </p:cNvPr>
          <p:cNvGrpSpPr/>
          <p:nvPr/>
        </p:nvGrpSpPr>
        <p:grpSpPr>
          <a:xfrm>
            <a:off x="3534863" y="2458575"/>
            <a:ext cx="1170940" cy="560070"/>
            <a:chOff x="3358896" y="2558541"/>
            <a:chExt cx="1170940" cy="560070"/>
          </a:xfrm>
        </p:grpSpPr>
        <p:pic>
          <p:nvPicPr>
            <p:cNvPr id="20" name="object 17">
              <a:extLst>
                <a:ext uri="{FF2B5EF4-FFF2-40B4-BE49-F238E27FC236}">
                  <a16:creationId xmlns:a16="http://schemas.microsoft.com/office/drawing/2014/main" id="{3599D807-A01D-587A-59BD-17F572A31717}"/>
                </a:ext>
              </a:extLst>
            </p:cNvPr>
            <p:cNvPicPr/>
            <p:nvPr/>
          </p:nvPicPr>
          <p:blipFill>
            <a:blip r:embed="rId4" cstate="print"/>
            <a:stretch>
              <a:fillRect/>
            </a:stretch>
          </p:blipFill>
          <p:spPr>
            <a:xfrm>
              <a:off x="3358896" y="2558798"/>
              <a:ext cx="166115" cy="167624"/>
            </a:xfrm>
            <a:prstGeom prst="rect">
              <a:avLst/>
            </a:prstGeom>
          </p:spPr>
        </p:pic>
        <p:sp>
          <p:nvSpPr>
            <p:cNvPr id="21" name="object 18">
              <a:extLst>
                <a:ext uri="{FF2B5EF4-FFF2-40B4-BE49-F238E27FC236}">
                  <a16:creationId xmlns:a16="http://schemas.microsoft.com/office/drawing/2014/main" id="{523845C8-472B-82EA-2C5E-08118E782411}"/>
                </a:ext>
              </a:extLst>
            </p:cNvPr>
            <p:cNvSpPr/>
            <p:nvPr/>
          </p:nvSpPr>
          <p:spPr>
            <a:xfrm>
              <a:off x="3613404" y="2564904"/>
              <a:ext cx="909955" cy="547370"/>
            </a:xfrm>
            <a:custGeom>
              <a:avLst/>
              <a:gdLst/>
              <a:ahLst/>
              <a:cxnLst/>
              <a:rect l="l" t="t" r="r" b="b"/>
              <a:pathLst>
                <a:path w="909954" h="547369">
                  <a:moveTo>
                    <a:pt x="88265" y="88392"/>
                  </a:moveTo>
                  <a:lnTo>
                    <a:pt x="0" y="88392"/>
                  </a:lnTo>
                  <a:lnTo>
                    <a:pt x="0" y="547103"/>
                  </a:lnTo>
                  <a:lnTo>
                    <a:pt x="88265" y="547103"/>
                  </a:lnTo>
                  <a:lnTo>
                    <a:pt x="88265" y="88392"/>
                  </a:lnTo>
                  <a:close/>
                </a:path>
                <a:path w="909954" h="547369">
                  <a:moveTo>
                    <a:pt x="909701" y="0"/>
                  </a:moveTo>
                  <a:lnTo>
                    <a:pt x="0" y="0"/>
                  </a:lnTo>
                  <a:lnTo>
                    <a:pt x="0" y="88379"/>
                  </a:lnTo>
                  <a:lnTo>
                    <a:pt x="909701" y="88379"/>
                  </a:lnTo>
                  <a:lnTo>
                    <a:pt x="909701" y="0"/>
                  </a:lnTo>
                  <a:close/>
                </a:path>
              </a:pathLst>
            </a:custGeom>
            <a:solidFill>
              <a:srgbClr val="888990"/>
            </a:solidFill>
          </p:spPr>
          <p:txBody>
            <a:bodyPr wrap="square" lIns="0" tIns="0" rIns="0" bIns="0" rtlCol="0"/>
            <a:lstStyle/>
            <a:p>
              <a:endParaRPr/>
            </a:p>
          </p:txBody>
        </p:sp>
        <p:sp>
          <p:nvSpPr>
            <p:cNvPr id="22" name="object 19">
              <a:extLst>
                <a:ext uri="{FF2B5EF4-FFF2-40B4-BE49-F238E27FC236}">
                  <a16:creationId xmlns:a16="http://schemas.microsoft.com/office/drawing/2014/main" id="{29DBC83E-1022-1796-617A-D86468FCD833}"/>
                </a:ext>
              </a:extLst>
            </p:cNvPr>
            <p:cNvSpPr/>
            <p:nvPr/>
          </p:nvSpPr>
          <p:spPr>
            <a:xfrm>
              <a:off x="3613404" y="2564891"/>
              <a:ext cx="909955" cy="547370"/>
            </a:xfrm>
            <a:custGeom>
              <a:avLst/>
              <a:gdLst/>
              <a:ahLst/>
              <a:cxnLst/>
              <a:rect l="l" t="t" r="r" b="b"/>
              <a:pathLst>
                <a:path w="909954" h="547369">
                  <a:moveTo>
                    <a:pt x="909701" y="0"/>
                  </a:moveTo>
                  <a:lnTo>
                    <a:pt x="909701" y="88099"/>
                  </a:lnTo>
                  <a:lnTo>
                    <a:pt x="88125" y="88099"/>
                  </a:lnTo>
                  <a:lnTo>
                    <a:pt x="88125" y="546862"/>
                  </a:lnTo>
                  <a:lnTo>
                    <a:pt x="0" y="546862"/>
                  </a:lnTo>
                  <a:lnTo>
                    <a:pt x="0" y="0"/>
                  </a:lnTo>
                  <a:lnTo>
                    <a:pt x="909701" y="0"/>
                  </a:lnTo>
                  <a:close/>
                </a:path>
              </a:pathLst>
            </a:custGeom>
            <a:ln w="12700">
              <a:solidFill>
                <a:srgbClr val="12A89D"/>
              </a:solidFill>
            </a:ln>
          </p:spPr>
          <p:txBody>
            <a:bodyPr wrap="square" lIns="0" tIns="0" rIns="0" bIns="0" rtlCol="0"/>
            <a:lstStyle/>
            <a:p>
              <a:endParaRPr/>
            </a:p>
          </p:txBody>
        </p:sp>
      </p:grpSp>
      <p:sp>
        <p:nvSpPr>
          <p:cNvPr id="23" name="object 20">
            <a:extLst>
              <a:ext uri="{FF2B5EF4-FFF2-40B4-BE49-F238E27FC236}">
                <a16:creationId xmlns:a16="http://schemas.microsoft.com/office/drawing/2014/main" id="{B28BB842-EA50-C45F-641B-1CAEAB21D142}"/>
              </a:ext>
            </a:extLst>
          </p:cNvPr>
          <p:cNvSpPr txBox="1"/>
          <p:nvPr/>
        </p:nvSpPr>
        <p:spPr>
          <a:xfrm>
            <a:off x="3905068" y="2551794"/>
            <a:ext cx="745490" cy="732893"/>
          </a:xfrm>
          <a:prstGeom prst="rect">
            <a:avLst/>
          </a:prstGeom>
        </p:spPr>
        <p:txBody>
          <a:bodyPr vert="horz" wrap="square" lIns="0" tIns="27305" rIns="0" bIns="0" rtlCol="0">
            <a:spAutoFit/>
          </a:bodyPr>
          <a:lstStyle/>
          <a:p>
            <a:pPr marL="12700" marR="5080">
              <a:lnSpc>
                <a:spcPts val="1100"/>
              </a:lnSpc>
              <a:spcBef>
                <a:spcPts val="215"/>
              </a:spcBef>
            </a:pPr>
            <a:r>
              <a:rPr sz="1000" spc="-5" dirty="0">
                <a:latin typeface="Calibri"/>
                <a:cs typeface="Calibri"/>
              </a:rPr>
              <a:t>H</a:t>
            </a:r>
            <a:r>
              <a:rPr sz="1000" spc="-10" dirty="0">
                <a:latin typeface="Calibri"/>
                <a:cs typeface="Calibri"/>
              </a:rPr>
              <a:t>R</a:t>
            </a:r>
            <a:r>
              <a:rPr sz="1000" spc="-5" dirty="0">
                <a:latin typeface="Calibri"/>
                <a:cs typeface="Calibri"/>
              </a:rPr>
              <a:t>A</a:t>
            </a:r>
            <a:r>
              <a:rPr sz="1000" spc="-50" dirty="0">
                <a:latin typeface="Times New Roman"/>
                <a:cs typeface="Times New Roman"/>
              </a:rPr>
              <a:t> </a:t>
            </a:r>
            <a:r>
              <a:rPr sz="1000" spc="-15" dirty="0">
                <a:latin typeface="Calibri"/>
                <a:cs typeface="Calibri"/>
              </a:rPr>
              <a:t>s</a:t>
            </a:r>
            <a:r>
              <a:rPr sz="1000" spc="-10" dirty="0">
                <a:latin typeface="Calibri"/>
                <a:cs typeface="Calibri"/>
              </a:rPr>
              <a:t>c</a:t>
            </a:r>
            <a:r>
              <a:rPr sz="1000" spc="-5" dirty="0">
                <a:latin typeface="Calibri"/>
                <a:cs typeface="Calibri"/>
              </a:rPr>
              <a:t>ann</a:t>
            </a:r>
            <a:r>
              <a:rPr sz="1000" spc="-10" dirty="0">
                <a:latin typeface="Calibri"/>
                <a:cs typeface="Calibri"/>
              </a:rPr>
              <a:t>e</a:t>
            </a:r>
            <a:r>
              <a:rPr sz="1000" spc="-5" dirty="0">
                <a:latin typeface="Calibri"/>
                <a:cs typeface="Calibri"/>
              </a:rPr>
              <a:t>d </a:t>
            </a:r>
            <a:r>
              <a:rPr sz="1000" spc="-5" dirty="0">
                <a:latin typeface="Times New Roman"/>
                <a:cs typeface="Times New Roman"/>
              </a:rPr>
              <a:t> </a:t>
            </a:r>
            <a:r>
              <a:rPr sz="1000" spc="-10" dirty="0">
                <a:latin typeface="Calibri"/>
                <a:cs typeface="Calibri"/>
              </a:rPr>
              <a:t>i</a:t>
            </a:r>
            <a:r>
              <a:rPr sz="1000" spc="-5" dirty="0">
                <a:latin typeface="Calibri"/>
                <a:cs typeface="Calibri"/>
              </a:rPr>
              <a:t>nto</a:t>
            </a:r>
            <a:r>
              <a:rPr sz="1000" spc="-55" dirty="0">
                <a:latin typeface="Times New Roman"/>
                <a:cs typeface="Times New Roman"/>
              </a:rPr>
              <a:t> </a:t>
            </a:r>
            <a:r>
              <a:rPr sz="1000" spc="-15" dirty="0">
                <a:latin typeface="Calibri"/>
                <a:cs typeface="Calibri"/>
              </a:rPr>
              <a:t>s</a:t>
            </a:r>
            <a:r>
              <a:rPr sz="1000" spc="-5" dirty="0">
                <a:latin typeface="Calibri"/>
                <a:cs typeface="Calibri"/>
              </a:rPr>
              <a:t>y</a:t>
            </a:r>
            <a:r>
              <a:rPr sz="1000" spc="-15" dirty="0">
                <a:latin typeface="Calibri"/>
                <a:cs typeface="Calibri"/>
              </a:rPr>
              <a:t>s</a:t>
            </a:r>
            <a:r>
              <a:rPr sz="1000" spc="-5" dirty="0">
                <a:latin typeface="Calibri"/>
                <a:cs typeface="Calibri"/>
              </a:rPr>
              <a:t>t</a:t>
            </a:r>
            <a:r>
              <a:rPr sz="1000" spc="-10" dirty="0">
                <a:latin typeface="Calibri"/>
                <a:cs typeface="Calibri"/>
              </a:rPr>
              <a:t>e</a:t>
            </a:r>
            <a:r>
              <a:rPr sz="1000" spc="-5" dirty="0">
                <a:latin typeface="Calibri"/>
                <a:cs typeface="Calibri"/>
              </a:rPr>
              <a:t>m</a:t>
            </a:r>
            <a:r>
              <a:rPr sz="1000" spc="-110" dirty="0">
                <a:latin typeface="Times New Roman"/>
                <a:cs typeface="Times New Roman"/>
              </a:rPr>
              <a:t> </a:t>
            </a:r>
            <a:r>
              <a:rPr sz="1000" spc="-5" dirty="0">
                <a:latin typeface="Calibri"/>
                <a:cs typeface="Calibri"/>
              </a:rPr>
              <a:t>as </a:t>
            </a:r>
            <a:r>
              <a:rPr sz="1000" spc="-5" dirty="0">
                <a:latin typeface="Times New Roman"/>
                <a:cs typeface="Times New Roman"/>
              </a:rPr>
              <a:t> </a:t>
            </a:r>
            <a:r>
              <a:rPr sz="1000" spc="-5" dirty="0">
                <a:latin typeface="Calibri"/>
                <a:cs typeface="Calibri"/>
              </a:rPr>
              <a:t>electronic </a:t>
            </a:r>
            <a:r>
              <a:rPr sz="1000" dirty="0">
                <a:latin typeface="Calibri"/>
                <a:cs typeface="Calibri"/>
              </a:rPr>
              <a:t> </a:t>
            </a:r>
            <a:r>
              <a:rPr sz="1000" spc="-10" dirty="0">
                <a:latin typeface="Calibri"/>
                <a:cs typeface="Calibri"/>
              </a:rPr>
              <a:t>image</a:t>
            </a:r>
            <a:r>
              <a:rPr lang="en-US" sz="1000" spc="-10" dirty="0">
                <a:latin typeface="Calibri"/>
                <a:cs typeface="Calibri"/>
              </a:rPr>
              <a:t>, when applicable </a:t>
            </a:r>
            <a:endParaRPr sz="1000" dirty="0">
              <a:latin typeface="Calibri"/>
              <a:cs typeface="Calibri"/>
            </a:endParaRPr>
          </a:p>
        </p:txBody>
      </p:sp>
      <p:grpSp>
        <p:nvGrpSpPr>
          <p:cNvPr id="24" name="object 21">
            <a:extLst>
              <a:ext uri="{FF2B5EF4-FFF2-40B4-BE49-F238E27FC236}">
                <a16:creationId xmlns:a16="http://schemas.microsoft.com/office/drawing/2014/main" id="{65C3F2E9-7010-D833-A36F-F91E5ED5A477}"/>
              </a:ext>
            </a:extLst>
          </p:cNvPr>
          <p:cNvGrpSpPr/>
          <p:nvPr/>
        </p:nvGrpSpPr>
        <p:grpSpPr>
          <a:xfrm>
            <a:off x="4539178" y="2208639"/>
            <a:ext cx="1172210" cy="560070"/>
            <a:chOff x="4363211" y="2308605"/>
            <a:chExt cx="1172210" cy="560070"/>
          </a:xfrm>
        </p:grpSpPr>
        <p:pic>
          <p:nvPicPr>
            <p:cNvPr id="25" name="object 22">
              <a:extLst>
                <a:ext uri="{FF2B5EF4-FFF2-40B4-BE49-F238E27FC236}">
                  <a16:creationId xmlns:a16="http://schemas.microsoft.com/office/drawing/2014/main" id="{9DE9A8B2-4AE2-1D8F-E5AF-C4DBD6F68B97}"/>
                </a:ext>
              </a:extLst>
            </p:cNvPr>
            <p:cNvPicPr/>
            <p:nvPr/>
          </p:nvPicPr>
          <p:blipFill>
            <a:blip r:embed="rId5" cstate="print"/>
            <a:stretch>
              <a:fillRect/>
            </a:stretch>
          </p:blipFill>
          <p:spPr>
            <a:xfrm>
              <a:off x="4363211" y="2310384"/>
              <a:ext cx="167639" cy="166115"/>
            </a:xfrm>
            <a:prstGeom prst="rect">
              <a:avLst/>
            </a:prstGeom>
          </p:spPr>
        </p:pic>
        <p:sp>
          <p:nvSpPr>
            <p:cNvPr id="26" name="object 23">
              <a:extLst>
                <a:ext uri="{FF2B5EF4-FFF2-40B4-BE49-F238E27FC236}">
                  <a16:creationId xmlns:a16="http://schemas.microsoft.com/office/drawing/2014/main" id="{0C5AA8AD-12FD-E372-3097-9365325D174D}"/>
                </a:ext>
              </a:extLst>
            </p:cNvPr>
            <p:cNvSpPr/>
            <p:nvPr/>
          </p:nvSpPr>
          <p:spPr>
            <a:xfrm>
              <a:off x="4619244" y="2314968"/>
              <a:ext cx="909955" cy="547370"/>
            </a:xfrm>
            <a:custGeom>
              <a:avLst/>
              <a:gdLst/>
              <a:ahLst/>
              <a:cxnLst/>
              <a:rect l="l" t="t" r="r" b="b"/>
              <a:pathLst>
                <a:path w="909954" h="547369">
                  <a:moveTo>
                    <a:pt x="909701" y="0"/>
                  </a:moveTo>
                  <a:lnTo>
                    <a:pt x="0" y="0"/>
                  </a:lnTo>
                  <a:lnTo>
                    <a:pt x="0" y="88379"/>
                  </a:lnTo>
                  <a:lnTo>
                    <a:pt x="0" y="547103"/>
                  </a:lnTo>
                  <a:lnTo>
                    <a:pt x="88265" y="547103"/>
                  </a:lnTo>
                  <a:lnTo>
                    <a:pt x="88265" y="88379"/>
                  </a:lnTo>
                  <a:lnTo>
                    <a:pt x="909701" y="88379"/>
                  </a:lnTo>
                  <a:lnTo>
                    <a:pt x="909701" y="0"/>
                  </a:lnTo>
                  <a:close/>
                </a:path>
              </a:pathLst>
            </a:custGeom>
            <a:solidFill>
              <a:srgbClr val="888990"/>
            </a:solidFill>
          </p:spPr>
          <p:txBody>
            <a:bodyPr wrap="square" lIns="0" tIns="0" rIns="0" bIns="0" rtlCol="0"/>
            <a:lstStyle/>
            <a:p>
              <a:endParaRPr/>
            </a:p>
          </p:txBody>
        </p:sp>
        <p:sp>
          <p:nvSpPr>
            <p:cNvPr id="27" name="object 24">
              <a:extLst>
                <a:ext uri="{FF2B5EF4-FFF2-40B4-BE49-F238E27FC236}">
                  <a16:creationId xmlns:a16="http://schemas.microsoft.com/office/drawing/2014/main" id="{B1AF6116-8C41-17DB-1F75-64C9B4EB93AA}"/>
                </a:ext>
              </a:extLst>
            </p:cNvPr>
            <p:cNvSpPr/>
            <p:nvPr/>
          </p:nvSpPr>
          <p:spPr>
            <a:xfrm>
              <a:off x="4619243" y="2314955"/>
              <a:ext cx="909955" cy="547370"/>
            </a:xfrm>
            <a:custGeom>
              <a:avLst/>
              <a:gdLst/>
              <a:ahLst/>
              <a:cxnLst/>
              <a:rect l="l" t="t" r="r" b="b"/>
              <a:pathLst>
                <a:path w="909954" h="547369">
                  <a:moveTo>
                    <a:pt x="909701" y="0"/>
                  </a:moveTo>
                  <a:lnTo>
                    <a:pt x="909701" y="88099"/>
                  </a:lnTo>
                  <a:lnTo>
                    <a:pt x="88125" y="88099"/>
                  </a:lnTo>
                  <a:lnTo>
                    <a:pt x="88125" y="546862"/>
                  </a:lnTo>
                  <a:lnTo>
                    <a:pt x="0" y="546862"/>
                  </a:lnTo>
                  <a:lnTo>
                    <a:pt x="0" y="0"/>
                  </a:lnTo>
                  <a:lnTo>
                    <a:pt x="909701" y="0"/>
                  </a:lnTo>
                  <a:close/>
                </a:path>
              </a:pathLst>
            </a:custGeom>
            <a:ln w="12700">
              <a:solidFill>
                <a:srgbClr val="12A89D"/>
              </a:solidFill>
            </a:ln>
          </p:spPr>
          <p:txBody>
            <a:bodyPr wrap="square" lIns="0" tIns="0" rIns="0" bIns="0" rtlCol="0"/>
            <a:lstStyle/>
            <a:p>
              <a:endParaRPr/>
            </a:p>
          </p:txBody>
        </p:sp>
      </p:grpSp>
      <p:sp>
        <p:nvSpPr>
          <p:cNvPr id="28" name="object 25">
            <a:extLst>
              <a:ext uri="{FF2B5EF4-FFF2-40B4-BE49-F238E27FC236}">
                <a16:creationId xmlns:a16="http://schemas.microsoft.com/office/drawing/2014/main" id="{CDC051D9-68DB-8090-69B1-AF14D8459AAC}"/>
              </a:ext>
            </a:extLst>
          </p:cNvPr>
          <p:cNvSpPr txBox="1"/>
          <p:nvPr/>
        </p:nvSpPr>
        <p:spPr>
          <a:xfrm>
            <a:off x="4910906" y="2303002"/>
            <a:ext cx="751840" cy="591829"/>
          </a:xfrm>
          <a:prstGeom prst="rect">
            <a:avLst/>
          </a:prstGeom>
        </p:spPr>
        <p:txBody>
          <a:bodyPr vert="horz" wrap="square" lIns="0" tIns="27305" rIns="0" bIns="0" rtlCol="0">
            <a:spAutoFit/>
          </a:bodyPr>
          <a:lstStyle/>
          <a:p>
            <a:pPr marL="12700" marR="5080">
              <a:lnSpc>
                <a:spcPts val="1100"/>
              </a:lnSpc>
              <a:spcBef>
                <a:spcPts val="215"/>
              </a:spcBef>
            </a:pPr>
            <a:r>
              <a:rPr lang="en-US" sz="1000" spc="-25" dirty="0">
                <a:latin typeface="Calibri"/>
                <a:cs typeface="Calibri"/>
              </a:rPr>
              <a:t>CM </a:t>
            </a:r>
            <a:r>
              <a:rPr sz="1000" spc="-15" dirty="0">
                <a:latin typeface="Calibri"/>
                <a:cs typeface="Calibri"/>
              </a:rPr>
              <a:t>u</a:t>
            </a:r>
            <a:r>
              <a:rPr sz="1000" spc="-25" dirty="0">
                <a:latin typeface="Calibri"/>
                <a:cs typeface="Calibri"/>
              </a:rPr>
              <a:t>se</a:t>
            </a:r>
            <a:r>
              <a:rPr sz="1000" spc="-5" dirty="0">
                <a:latin typeface="Calibri"/>
                <a:cs typeface="Calibri"/>
              </a:rPr>
              <a:t>s HRA to </a:t>
            </a:r>
            <a:r>
              <a:rPr sz="1000" dirty="0">
                <a:latin typeface="Calibri"/>
                <a:cs typeface="Calibri"/>
              </a:rPr>
              <a:t> </a:t>
            </a:r>
            <a:r>
              <a:rPr sz="1000" spc="-5" dirty="0">
                <a:latin typeface="Calibri"/>
                <a:cs typeface="Calibri"/>
              </a:rPr>
              <a:t>determine </a:t>
            </a:r>
            <a:r>
              <a:rPr sz="1000" dirty="0">
                <a:latin typeface="Calibri"/>
                <a:cs typeface="Calibri"/>
              </a:rPr>
              <a:t> </a:t>
            </a:r>
            <a:r>
              <a:rPr lang="en-US" sz="1000" spc="-5" dirty="0">
                <a:latin typeface="Calibri"/>
                <a:cs typeface="Calibri"/>
              </a:rPr>
              <a:t>member risk l</a:t>
            </a:r>
            <a:r>
              <a:rPr sz="1000" spc="-20" dirty="0">
                <a:latin typeface="Calibri"/>
                <a:cs typeface="Calibri"/>
              </a:rPr>
              <a:t>evel</a:t>
            </a:r>
            <a:endParaRPr sz="1000" dirty="0">
              <a:latin typeface="Calibri"/>
              <a:cs typeface="Calibri"/>
            </a:endParaRPr>
          </a:p>
        </p:txBody>
      </p:sp>
      <p:grpSp>
        <p:nvGrpSpPr>
          <p:cNvPr id="29" name="object 26">
            <a:extLst>
              <a:ext uri="{FF2B5EF4-FFF2-40B4-BE49-F238E27FC236}">
                <a16:creationId xmlns:a16="http://schemas.microsoft.com/office/drawing/2014/main" id="{B2EF5C5D-2142-7578-1E72-1EC31DB1224D}"/>
              </a:ext>
            </a:extLst>
          </p:cNvPr>
          <p:cNvGrpSpPr/>
          <p:nvPr/>
        </p:nvGrpSpPr>
        <p:grpSpPr>
          <a:xfrm>
            <a:off x="846526" y="1614280"/>
            <a:ext cx="4866640" cy="1218565"/>
            <a:chOff x="670559" y="1714245"/>
            <a:chExt cx="4866640" cy="1218565"/>
          </a:xfrm>
        </p:grpSpPr>
        <p:pic>
          <p:nvPicPr>
            <p:cNvPr id="30" name="object 27">
              <a:extLst>
                <a:ext uri="{FF2B5EF4-FFF2-40B4-BE49-F238E27FC236}">
                  <a16:creationId xmlns:a16="http://schemas.microsoft.com/office/drawing/2014/main" id="{49518A62-7AF6-A6CD-5F23-9D46704F4571}"/>
                </a:ext>
              </a:extLst>
            </p:cNvPr>
            <p:cNvPicPr/>
            <p:nvPr/>
          </p:nvPicPr>
          <p:blipFill>
            <a:blip r:embed="rId6" cstate="print"/>
            <a:stretch>
              <a:fillRect/>
            </a:stretch>
          </p:blipFill>
          <p:spPr>
            <a:xfrm>
              <a:off x="5369051" y="2060448"/>
              <a:ext cx="167639" cy="167627"/>
            </a:xfrm>
            <a:prstGeom prst="rect">
              <a:avLst/>
            </a:prstGeom>
          </p:spPr>
        </p:pic>
        <p:pic>
          <p:nvPicPr>
            <p:cNvPr id="31" name="object 28">
              <a:extLst>
                <a:ext uri="{FF2B5EF4-FFF2-40B4-BE49-F238E27FC236}">
                  <a16:creationId xmlns:a16="http://schemas.microsoft.com/office/drawing/2014/main" id="{EDCC8464-AE97-D085-C519-520CC5D08DF3}"/>
                </a:ext>
              </a:extLst>
            </p:cNvPr>
            <p:cNvPicPr/>
            <p:nvPr/>
          </p:nvPicPr>
          <p:blipFill>
            <a:blip r:embed="rId7" cstate="print"/>
            <a:stretch>
              <a:fillRect/>
            </a:stretch>
          </p:blipFill>
          <p:spPr>
            <a:xfrm>
              <a:off x="670559" y="2092454"/>
              <a:ext cx="2372867" cy="637029"/>
            </a:xfrm>
            <a:prstGeom prst="rect">
              <a:avLst/>
            </a:prstGeom>
          </p:spPr>
        </p:pic>
        <p:sp>
          <p:nvSpPr>
            <p:cNvPr id="32" name="object 29">
              <a:extLst>
                <a:ext uri="{FF2B5EF4-FFF2-40B4-BE49-F238E27FC236}">
                  <a16:creationId xmlns:a16="http://schemas.microsoft.com/office/drawing/2014/main" id="{D3376833-C641-5410-5EC7-FFCE92ED8ECB}"/>
                </a:ext>
              </a:extLst>
            </p:cNvPr>
            <p:cNvSpPr/>
            <p:nvPr/>
          </p:nvSpPr>
          <p:spPr>
            <a:xfrm>
              <a:off x="687311" y="1720595"/>
              <a:ext cx="4775200" cy="1205865"/>
            </a:xfrm>
            <a:custGeom>
              <a:avLst/>
              <a:gdLst/>
              <a:ahLst/>
              <a:cxnLst/>
              <a:rect l="l" t="t" r="r" b="b"/>
              <a:pathLst>
                <a:path w="4775200" h="1205864">
                  <a:moveTo>
                    <a:pt x="4774603" y="58077"/>
                  </a:moveTo>
                  <a:lnTo>
                    <a:pt x="4545139" y="0"/>
                  </a:lnTo>
                  <a:lnTo>
                    <a:pt x="4557204" y="52616"/>
                  </a:lnTo>
                  <a:lnTo>
                    <a:pt x="0" y="1099997"/>
                  </a:lnTo>
                  <a:lnTo>
                    <a:pt x="24180" y="1205357"/>
                  </a:lnTo>
                  <a:lnTo>
                    <a:pt x="4581449" y="157988"/>
                  </a:lnTo>
                  <a:lnTo>
                    <a:pt x="4593514" y="210718"/>
                  </a:lnTo>
                  <a:lnTo>
                    <a:pt x="4656074" y="157975"/>
                  </a:lnTo>
                  <a:lnTo>
                    <a:pt x="4774603" y="58077"/>
                  </a:lnTo>
                  <a:close/>
                </a:path>
              </a:pathLst>
            </a:custGeom>
            <a:solidFill>
              <a:srgbClr val="12A89D"/>
            </a:solidFill>
          </p:spPr>
          <p:txBody>
            <a:bodyPr wrap="square" lIns="0" tIns="0" rIns="0" bIns="0" rtlCol="0"/>
            <a:lstStyle/>
            <a:p>
              <a:endParaRPr/>
            </a:p>
          </p:txBody>
        </p:sp>
        <p:sp>
          <p:nvSpPr>
            <p:cNvPr id="33" name="object 30">
              <a:extLst>
                <a:ext uri="{FF2B5EF4-FFF2-40B4-BE49-F238E27FC236}">
                  <a16:creationId xmlns:a16="http://schemas.microsoft.com/office/drawing/2014/main" id="{7DC83C41-CC89-5154-D76A-D593574A7B0D}"/>
                </a:ext>
              </a:extLst>
            </p:cNvPr>
            <p:cNvSpPr/>
            <p:nvPr/>
          </p:nvSpPr>
          <p:spPr>
            <a:xfrm>
              <a:off x="687322" y="1720595"/>
              <a:ext cx="4775200" cy="1205865"/>
            </a:xfrm>
            <a:custGeom>
              <a:avLst/>
              <a:gdLst/>
              <a:ahLst/>
              <a:cxnLst/>
              <a:rect l="l" t="t" r="r" b="b"/>
              <a:pathLst>
                <a:path w="4775200" h="1205864">
                  <a:moveTo>
                    <a:pt x="0" y="1099997"/>
                  </a:moveTo>
                  <a:lnTo>
                    <a:pt x="4557193" y="52616"/>
                  </a:lnTo>
                  <a:lnTo>
                    <a:pt x="4545128" y="0"/>
                  </a:lnTo>
                  <a:lnTo>
                    <a:pt x="4774591" y="58077"/>
                  </a:lnTo>
                  <a:lnTo>
                    <a:pt x="4593515" y="210718"/>
                  </a:lnTo>
                  <a:lnTo>
                    <a:pt x="4581450" y="157975"/>
                  </a:lnTo>
                  <a:lnTo>
                    <a:pt x="24169" y="1205357"/>
                  </a:lnTo>
                  <a:lnTo>
                    <a:pt x="0" y="1099997"/>
                  </a:lnTo>
                  <a:close/>
                </a:path>
              </a:pathLst>
            </a:custGeom>
            <a:ln w="12700">
              <a:solidFill>
                <a:srgbClr val="888990"/>
              </a:solidFill>
            </a:ln>
          </p:spPr>
          <p:txBody>
            <a:bodyPr wrap="square" lIns="0" tIns="0" rIns="0" bIns="0" rtlCol="0"/>
            <a:lstStyle/>
            <a:p>
              <a:endParaRPr/>
            </a:p>
          </p:txBody>
        </p:sp>
      </p:grpSp>
      <p:grpSp>
        <p:nvGrpSpPr>
          <p:cNvPr id="34" name="object 31">
            <a:extLst>
              <a:ext uri="{FF2B5EF4-FFF2-40B4-BE49-F238E27FC236}">
                <a16:creationId xmlns:a16="http://schemas.microsoft.com/office/drawing/2014/main" id="{B1885D4C-F3E1-C588-B8F1-B019AD470A5A}"/>
              </a:ext>
            </a:extLst>
          </p:cNvPr>
          <p:cNvGrpSpPr/>
          <p:nvPr/>
        </p:nvGrpSpPr>
        <p:grpSpPr>
          <a:xfrm>
            <a:off x="5794702" y="1960228"/>
            <a:ext cx="922655" cy="560070"/>
            <a:chOff x="5618734" y="2060194"/>
            <a:chExt cx="922655" cy="560070"/>
          </a:xfrm>
        </p:grpSpPr>
        <p:sp>
          <p:nvSpPr>
            <p:cNvPr id="35" name="object 32">
              <a:extLst>
                <a:ext uri="{FF2B5EF4-FFF2-40B4-BE49-F238E27FC236}">
                  <a16:creationId xmlns:a16="http://schemas.microsoft.com/office/drawing/2014/main" id="{18049272-1838-6681-C44C-B685ADEACA5E}"/>
                </a:ext>
              </a:extLst>
            </p:cNvPr>
            <p:cNvSpPr/>
            <p:nvPr/>
          </p:nvSpPr>
          <p:spPr>
            <a:xfrm>
              <a:off x="5625084" y="2066543"/>
              <a:ext cx="909955" cy="547370"/>
            </a:xfrm>
            <a:custGeom>
              <a:avLst/>
              <a:gdLst/>
              <a:ahLst/>
              <a:cxnLst/>
              <a:rect l="l" t="t" r="r" b="b"/>
              <a:pathLst>
                <a:path w="909954" h="547369">
                  <a:moveTo>
                    <a:pt x="88265" y="88404"/>
                  </a:moveTo>
                  <a:lnTo>
                    <a:pt x="0" y="88404"/>
                  </a:lnTo>
                  <a:lnTo>
                    <a:pt x="0" y="547116"/>
                  </a:lnTo>
                  <a:lnTo>
                    <a:pt x="88265" y="547116"/>
                  </a:lnTo>
                  <a:lnTo>
                    <a:pt x="88265" y="88404"/>
                  </a:lnTo>
                  <a:close/>
                </a:path>
                <a:path w="909954" h="547369">
                  <a:moveTo>
                    <a:pt x="909701" y="0"/>
                  </a:moveTo>
                  <a:lnTo>
                    <a:pt x="0" y="0"/>
                  </a:lnTo>
                  <a:lnTo>
                    <a:pt x="0" y="88392"/>
                  </a:lnTo>
                  <a:lnTo>
                    <a:pt x="909701" y="88392"/>
                  </a:lnTo>
                  <a:lnTo>
                    <a:pt x="909701" y="0"/>
                  </a:lnTo>
                  <a:close/>
                </a:path>
              </a:pathLst>
            </a:custGeom>
            <a:solidFill>
              <a:srgbClr val="888990"/>
            </a:solidFill>
          </p:spPr>
          <p:txBody>
            <a:bodyPr wrap="square" lIns="0" tIns="0" rIns="0" bIns="0" rtlCol="0"/>
            <a:lstStyle/>
            <a:p>
              <a:endParaRPr/>
            </a:p>
          </p:txBody>
        </p:sp>
        <p:sp>
          <p:nvSpPr>
            <p:cNvPr id="36" name="object 33">
              <a:extLst>
                <a:ext uri="{FF2B5EF4-FFF2-40B4-BE49-F238E27FC236}">
                  <a16:creationId xmlns:a16="http://schemas.microsoft.com/office/drawing/2014/main" id="{4EEDF8C0-9D09-82D1-F57B-1B9F299638EB}"/>
                </a:ext>
              </a:extLst>
            </p:cNvPr>
            <p:cNvSpPr/>
            <p:nvPr/>
          </p:nvSpPr>
          <p:spPr>
            <a:xfrm>
              <a:off x="5625084" y="2066544"/>
              <a:ext cx="909955" cy="547370"/>
            </a:xfrm>
            <a:custGeom>
              <a:avLst/>
              <a:gdLst/>
              <a:ahLst/>
              <a:cxnLst/>
              <a:rect l="l" t="t" r="r" b="b"/>
              <a:pathLst>
                <a:path w="909954" h="547369">
                  <a:moveTo>
                    <a:pt x="909701" y="0"/>
                  </a:moveTo>
                  <a:lnTo>
                    <a:pt x="909701" y="88099"/>
                  </a:lnTo>
                  <a:lnTo>
                    <a:pt x="88125" y="88099"/>
                  </a:lnTo>
                  <a:lnTo>
                    <a:pt x="88125" y="546862"/>
                  </a:lnTo>
                  <a:lnTo>
                    <a:pt x="0" y="546862"/>
                  </a:lnTo>
                  <a:lnTo>
                    <a:pt x="0" y="0"/>
                  </a:lnTo>
                  <a:lnTo>
                    <a:pt x="909701" y="0"/>
                  </a:lnTo>
                  <a:close/>
                </a:path>
              </a:pathLst>
            </a:custGeom>
            <a:ln w="12700">
              <a:solidFill>
                <a:srgbClr val="12A89D"/>
              </a:solidFill>
            </a:ln>
          </p:spPr>
          <p:txBody>
            <a:bodyPr wrap="square" lIns="0" tIns="0" rIns="0" bIns="0" rtlCol="0"/>
            <a:lstStyle/>
            <a:p>
              <a:endParaRPr/>
            </a:p>
          </p:txBody>
        </p:sp>
      </p:grpSp>
      <p:sp>
        <p:nvSpPr>
          <p:cNvPr id="37" name="object 34">
            <a:extLst>
              <a:ext uri="{FF2B5EF4-FFF2-40B4-BE49-F238E27FC236}">
                <a16:creationId xmlns:a16="http://schemas.microsoft.com/office/drawing/2014/main" id="{B6286E59-A567-CAB0-711B-0AE710DC17FD}"/>
              </a:ext>
            </a:extLst>
          </p:cNvPr>
          <p:cNvSpPr txBox="1"/>
          <p:nvPr/>
        </p:nvSpPr>
        <p:spPr>
          <a:xfrm>
            <a:off x="5916747" y="2054082"/>
            <a:ext cx="718820" cy="732893"/>
          </a:xfrm>
          <a:prstGeom prst="rect">
            <a:avLst/>
          </a:prstGeom>
        </p:spPr>
        <p:txBody>
          <a:bodyPr vert="horz" wrap="square" lIns="0" tIns="27305" rIns="0" bIns="0" rtlCol="0">
            <a:spAutoFit/>
          </a:bodyPr>
          <a:lstStyle/>
          <a:p>
            <a:pPr marL="12700" marR="5080">
              <a:lnSpc>
                <a:spcPts val="1100"/>
              </a:lnSpc>
              <a:spcBef>
                <a:spcPts val="215"/>
              </a:spcBef>
            </a:pPr>
            <a:r>
              <a:rPr sz="1000" spc="-5" dirty="0">
                <a:latin typeface="Calibri"/>
                <a:cs typeface="Calibri"/>
              </a:rPr>
              <a:t>ICT </a:t>
            </a:r>
            <a:r>
              <a:rPr sz="1000" spc="-20" dirty="0">
                <a:latin typeface="Calibri"/>
                <a:cs typeface="Calibri"/>
              </a:rPr>
              <a:t>reviews, </a:t>
            </a:r>
            <a:r>
              <a:rPr sz="1000" spc="-15" dirty="0">
                <a:latin typeface="Calibri"/>
                <a:cs typeface="Calibri"/>
              </a:rPr>
              <a:t> </a:t>
            </a:r>
            <a:r>
              <a:rPr sz="1000" spc="-5" dirty="0">
                <a:latin typeface="Calibri"/>
                <a:cs typeface="Calibri"/>
              </a:rPr>
              <a:t>a</a:t>
            </a:r>
            <a:r>
              <a:rPr sz="1000" dirty="0">
                <a:latin typeface="Calibri"/>
                <a:cs typeface="Calibri"/>
              </a:rPr>
              <a:t>n</a:t>
            </a:r>
            <a:r>
              <a:rPr sz="1000" spc="-5" dirty="0">
                <a:latin typeface="Calibri"/>
                <a:cs typeface="Calibri"/>
              </a:rPr>
              <a:t>a</a:t>
            </a:r>
            <a:r>
              <a:rPr sz="1000" spc="-10" dirty="0">
                <a:latin typeface="Calibri"/>
                <a:cs typeface="Calibri"/>
              </a:rPr>
              <a:t>l</a:t>
            </a:r>
            <a:r>
              <a:rPr sz="1000" spc="-15" dirty="0">
                <a:latin typeface="Calibri"/>
                <a:cs typeface="Calibri"/>
              </a:rPr>
              <a:t>y</a:t>
            </a:r>
            <a:r>
              <a:rPr sz="1000" spc="-5" dirty="0">
                <a:latin typeface="Calibri"/>
                <a:cs typeface="Calibri"/>
              </a:rPr>
              <a:t>z</a:t>
            </a:r>
            <a:r>
              <a:rPr sz="1000" spc="-10" dirty="0">
                <a:latin typeface="Calibri"/>
                <a:cs typeface="Calibri"/>
              </a:rPr>
              <a:t>e</a:t>
            </a:r>
            <a:r>
              <a:rPr sz="1000" spc="-15" dirty="0">
                <a:latin typeface="Calibri"/>
                <a:cs typeface="Calibri"/>
              </a:rPr>
              <a:t>s</a:t>
            </a:r>
            <a:r>
              <a:rPr sz="1000" spc="-5" dirty="0">
                <a:latin typeface="Calibri"/>
                <a:cs typeface="Calibri"/>
              </a:rPr>
              <a:t>,</a:t>
            </a:r>
            <a:r>
              <a:rPr sz="1000" spc="-70" dirty="0">
                <a:latin typeface="Times New Roman"/>
                <a:cs typeface="Times New Roman"/>
              </a:rPr>
              <a:t> </a:t>
            </a:r>
            <a:r>
              <a:rPr sz="1000" spc="-5" dirty="0">
                <a:latin typeface="Calibri"/>
                <a:cs typeface="Calibri"/>
              </a:rPr>
              <a:t>a</a:t>
            </a:r>
            <a:r>
              <a:rPr sz="1000" dirty="0">
                <a:latin typeface="Calibri"/>
                <a:cs typeface="Calibri"/>
              </a:rPr>
              <a:t>n</a:t>
            </a:r>
            <a:r>
              <a:rPr sz="1000" spc="-5" dirty="0">
                <a:latin typeface="Calibri"/>
                <a:cs typeface="Calibri"/>
              </a:rPr>
              <a:t>d </a:t>
            </a:r>
            <a:r>
              <a:rPr sz="1000" spc="-5" dirty="0">
                <a:latin typeface="Times New Roman"/>
                <a:cs typeface="Times New Roman"/>
              </a:rPr>
              <a:t> </a:t>
            </a:r>
            <a:r>
              <a:rPr sz="1000" spc="-15" dirty="0">
                <a:latin typeface="Calibri"/>
                <a:cs typeface="Calibri"/>
              </a:rPr>
              <a:t>s</a:t>
            </a:r>
            <a:r>
              <a:rPr sz="1000" spc="-5" dirty="0">
                <a:latin typeface="Calibri"/>
                <a:cs typeface="Calibri"/>
              </a:rPr>
              <a:t>trat</a:t>
            </a:r>
            <a:r>
              <a:rPr sz="1000" spc="-10" dirty="0">
                <a:latin typeface="Calibri"/>
                <a:cs typeface="Calibri"/>
              </a:rPr>
              <a:t>if</a:t>
            </a:r>
            <a:r>
              <a:rPr sz="1000" spc="-20" dirty="0">
                <a:latin typeface="Calibri"/>
                <a:cs typeface="Calibri"/>
              </a:rPr>
              <a:t>i</a:t>
            </a:r>
            <a:r>
              <a:rPr sz="1000" spc="-10" dirty="0">
                <a:latin typeface="Calibri"/>
                <a:cs typeface="Calibri"/>
              </a:rPr>
              <a:t>e</a:t>
            </a:r>
            <a:r>
              <a:rPr sz="1000" spc="-5" dirty="0">
                <a:latin typeface="Calibri"/>
                <a:cs typeface="Calibri"/>
              </a:rPr>
              <a:t>s</a:t>
            </a:r>
            <a:r>
              <a:rPr sz="1000" spc="-65" dirty="0">
                <a:latin typeface="Times New Roman"/>
                <a:cs typeface="Times New Roman"/>
              </a:rPr>
              <a:t> </a:t>
            </a:r>
            <a:r>
              <a:rPr lang="en-US" sz="1000" spc="-5" dirty="0">
                <a:latin typeface="Calibri"/>
                <a:cs typeface="Calibri"/>
              </a:rPr>
              <a:t>member’s</a:t>
            </a:r>
            <a:r>
              <a:rPr sz="1000" spc="-5" dirty="0">
                <a:latin typeface="Calibri"/>
                <a:cs typeface="Calibri"/>
              </a:rPr>
              <a:t> </a:t>
            </a:r>
            <a:r>
              <a:rPr sz="1000" spc="-5" dirty="0">
                <a:latin typeface="Times New Roman"/>
                <a:cs typeface="Times New Roman"/>
              </a:rPr>
              <a:t> </a:t>
            </a:r>
            <a:r>
              <a:rPr sz="1000" spc="-5" dirty="0">
                <a:latin typeface="Calibri"/>
                <a:cs typeface="Calibri"/>
              </a:rPr>
              <a:t>n</a:t>
            </a:r>
            <a:r>
              <a:rPr sz="1000" spc="-10" dirty="0">
                <a:latin typeface="Calibri"/>
                <a:cs typeface="Calibri"/>
              </a:rPr>
              <a:t>ee</a:t>
            </a:r>
            <a:r>
              <a:rPr sz="1000" dirty="0">
                <a:latin typeface="Calibri"/>
                <a:cs typeface="Calibri"/>
              </a:rPr>
              <a:t>d</a:t>
            </a:r>
            <a:r>
              <a:rPr sz="1000" spc="-5" dirty="0">
                <a:latin typeface="Calibri"/>
                <a:cs typeface="Calibri"/>
              </a:rPr>
              <a:t>s</a:t>
            </a:r>
            <a:endParaRPr sz="1000" dirty="0">
              <a:latin typeface="Calibri"/>
              <a:cs typeface="Calibri"/>
            </a:endParaRPr>
          </a:p>
        </p:txBody>
      </p:sp>
      <p:pic>
        <p:nvPicPr>
          <p:cNvPr id="38" name="object 35">
            <a:extLst>
              <a:ext uri="{FF2B5EF4-FFF2-40B4-BE49-F238E27FC236}">
                <a16:creationId xmlns:a16="http://schemas.microsoft.com/office/drawing/2014/main" id="{9C4B076E-5716-1348-5255-7CCE5275F486}"/>
              </a:ext>
            </a:extLst>
          </p:cNvPr>
          <p:cNvPicPr/>
          <p:nvPr/>
        </p:nvPicPr>
        <p:blipFill>
          <a:blip r:embed="rId8" cstate="print"/>
          <a:stretch>
            <a:fillRect/>
          </a:stretch>
        </p:blipFill>
        <p:spPr>
          <a:xfrm>
            <a:off x="6550860" y="1712070"/>
            <a:ext cx="167639" cy="167639"/>
          </a:xfrm>
          <a:prstGeom prst="rect">
            <a:avLst/>
          </a:prstGeom>
        </p:spPr>
      </p:pic>
      <p:grpSp>
        <p:nvGrpSpPr>
          <p:cNvPr id="39" name="object 36">
            <a:extLst>
              <a:ext uri="{FF2B5EF4-FFF2-40B4-BE49-F238E27FC236}">
                <a16:creationId xmlns:a16="http://schemas.microsoft.com/office/drawing/2014/main" id="{15974B34-24AC-D012-48CA-CE2DEA39C87E}"/>
              </a:ext>
            </a:extLst>
          </p:cNvPr>
          <p:cNvGrpSpPr/>
          <p:nvPr/>
        </p:nvGrpSpPr>
        <p:grpSpPr>
          <a:xfrm>
            <a:off x="6800541" y="1711815"/>
            <a:ext cx="922655" cy="560070"/>
            <a:chOff x="6624573" y="1811781"/>
            <a:chExt cx="922655" cy="560070"/>
          </a:xfrm>
        </p:grpSpPr>
        <p:sp>
          <p:nvSpPr>
            <p:cNvPr id="40" name="object 37">
              <a:extLst>
                <a:ext uri="{FF2B5EF4-FFF2-40B4-BE49-F238E27FC236}">
                  <a16:creationId xmlns:a16="http://schemas.microsoft.com/office/drawing/2014/main" id="{9EB0B4CB-903A-A63D-F7C5-59EB6694EB05}"/>
                </a:ext>
              </a:extLst>
            </p:cNvPr>
            <p:cNvSpPr/>
            <p:nvPr/>
          </p:nvSpPr>
          <p:spPr>
            <a:xfrm>
              <a:off x="6630924" y="1818144"/>
              <a:ext cx="909955" cy="547370"/>
            </a:xfrm>
            <a:custGeom>
              <a:avLst/>
              <a:gdLst/>
              <a:ahLst/>
              <a:cxnLst/>
              <a:rect l="l" t="t" r="r" b="b"/>
              <a:pathLst>
                <a:path w="909954" h="547369">
                  <a:moveTo>
                    <a:pt x="88265" y="88392"/>
                  </a:moveTo>
                  <a:lnTo>
                    <a:pt x="0" y="88392"/>
                  </a:lnTo>
                  <a:lnTo>
                    <a:pt x="0" y="547103"/>
                  </a:lnTo>
                  <a:lnTo>
                    <a:pt x="88265" y="547103"/>
                  </a:lnTo>
                  <a:lnTo>
                    <a:pt x="88265" y="88392"/>
                  </a:lnTo>
                  <a:close/>
                </a:path>
                <a:path w="909954" h="547369">
                  <a:moveTo>
                    <a:pt x="909701" y="0"/>
                  </a:moveTo>
                  <a:lnTo>
                    <a:pt x="0" y="0"/>
                  </a:lnTo>
                  <a:lnTo>
                    <a:pt x="0" y="88379"/>
                  </a:lnTo>
                  <a:lnTo>
                    <a:pt x="909701" y="88379"/>
                  </a:lnTo>
                  <a:lnTo>
                    <a:pt x="909701" y="0"/>
                  </a:lnTo>
                  <a:close/>
                </a:path>
              </a:pathLst>
            </a:custGeom>
            <a:solidFill>
              <a:srgbClr val="888990"/>
            </a:solidFill>
          </p:spPr>
          <p:txBody>
            <a:bodyPr wrap="square" lIns="0" tIns="0" rIns="0" bIns="0" rtlCol="0"/>
            <a:lstStyle/>
            <a:p>
              <a:endParaRPr/>
            </a:p>
          </p:txBody>
        </p:sp>
        <p:sp>
          <p:nvSpPr>
            <p:cNvPr id="41" name="object 38">
              <a:extLst>
                <a:ext uri="{FF2B5EF4-FFF2-40B4-BE49-F238E27FC236}">
                  <a16:creationId xmlns:a16="http://schemas.microsoft.com/office/drawing/2014/main" id="{C8A2FB72-B5BC-12D1-6787-8850EEBBCF60}"/>
                </a:ext>
              </a:extLst>
            </p:cNvPr>
            <p:cNvSpPr/>
            <p:nvPr/>
          </p:nvSpPr>
          <p:spPr>
            <a:xfrm>
              <a:off x="6630923" y="1818131"/>
              <a:ext cx="909955" cy="547370"/>
            </a:xfrm>
            <a:custGeom>
              <a:avLst/>
              <a:gdLst/>
              <a:ahLst/>
              <a:cxnLst/>
              <a:rect l="l" t="t" r="r" b="b"/>
              <a:pathLst>
                <a:path w="909954" h="547369">
                  <a:moveTo>
                    <a:pt x="909701" y="0"/>
                  </a:moveTo>
                  <a:lnTo>
                    <a:pt x="909701" y="88099"/>
                  </a:lnTo>
                  <a:lnTo>
                    <a:pt x="88125" y="88099"/>
                  </a:lnTo>
                  <a:lnTo>
                    <a:pt x="88125" y="546862"/>
                  </a:lnTo>
                  <a:lnTo>
                    <a:pt x="0" y="546862"/>
                  </a:lnTo>
                  <a:lnTo>
                    <a:pt x="0" y="0"/>
                  </a:lnTo>
                  <a:lnTo>
                    <a:pt x="909701" y="0"/>
                  </a:lnTo>
                  <a:close/>
                </a:path>
              </a:pathLst>
            </a:custGeom>
            <a:ln w="12700">
              <a:solidFill>
                <a:srgbClr val="12A89D"/>
              </a:solidFill>
            </a:ln>
          </p:spPr>
          <p:txBody>
            <a:bodyPr wrap="square" lIns="0" tIns="0" rIns="0" bIns="0" rtlCol="0"/>
            <a:lstStyle/>
            <a:p>
              <a:endParaRPr/>
            </a:p>
          </p:txBody>
        </p:sp>
      </p:grpSp>
      <p:sp>
        <p:nvSpPr>
          <p:cNvPr id="42" name="object 39">
            <a:extLst>
              <a:ext uri="{FF2B5EF4-FFF2-40B4-BE49-F238E27FC236}">
                <a16:creationId xmlns:a16="http://schemas.microsoft.com/office/drawing/2014/main" id="{4F03CCA6-C069-97DE-7897-66CAE27DFC26}"/>
              </a:ext>
            </a:extLst>
          </p:cNvPr>
          <p:cNvSpPr txBox="1"/>
          <p:nvPr/>
        </p:nvSpPr>
        <p:spPr>
          <a:xfrm>
            <a:off x="6922588" y="1804526"/>
            <a:ext cx="694055" cy="743152"/>
          </a:xfrm>
          <a:prstGeom prst="rect">
            <a:avLst/>
          </a:prstGeom>
        </p:spPr>
        <p:txBody>
          <a:bodyPr vert="horz" wrap="square" lIns="0" tIns="12065" rIns="0" bIns="0" rtlCol="0">
            <a:spAutoFit/>
          </a:bodyPr>
          <a:lstStyle/>
          <a:p>
            <a:pPr marL="12700">
              <a:spcBef>
                <a:spcPts val="95"/>
              </a:spcBef>
            </a:pPr>
            <a:r>
              <a:rPr sz="1000" spc="-10" dirty="0">
                <a:latin typeface="Calibri"/>
                <a:cs typeface="Calibri"/>
              </a:rPr>
              <a:t>HRA</a:t>
            </a:r>
            <a:endParaRPr sz="1000" dirty="0">
              <a:latin typeface="Calibri"/>
              <a:cs typeface="Calibri"/>
            </a:endParaRPr>
          </a:p>
          <a:p>
            <a:pPr marL="12700" marR="5080">
              <a:lnSpc>
                <a:spcPts val="1100"/>
              </a:lnSpc>
              <a:spcBef>
                <a:spcPts val="120"/>
              </a:spcBef>
            </a:pPr>
            <a:r>
              <a:rPr sz="1000" spc="-10" dirty="0">
                <a:latin typeface="Calibri"/>
                <a:cs typeface="Calibri"/>
              </a:rPr>
              <a:t>stratification </a:t>
            </a:r>
            <a:r>
              <a:rPr sz="1000" spc="-215" dirty="0">
                <a:latin typeface="Calibri"/>
                <a:cs typeface="Calibri"/>
              </a:rPr>
              <a:t> </a:t>
            </a:r>
            <a:r>
              <a:rPr sz="1000" spc="-5" dirty="0">
                <a:latin typeface="Calibri"/>
                <a:cs typeface="Calibri"/>
              </a:rPr>
              <a:t>r</a:t>
            </a:r>
            <a:r>
              <a:rPr sz="1000" spc="-10" dirty="0">
                <a:latin typeface="Calibri"/>
                <a:cs typeface="Calibri"/>
              </a:rPr>
              <a:t>e</a:t>
            </a:r>
            <a:r>
              <a:rPr sz="1000" spc="-15" dirty="0">
                <a:latin typeface="Calibri"/>
                <a:cs typeface="Calibri"/>
              </a:rPr>
              <a:t>s</a:t>
            </a:r>
            <a:r>
              <a:rPr sz="1000" dirty="0">
                <a:latin typeface="Calibri"/>
                <a:cs typeface="Calibri"/>
              </a:rPr>
              <a:t>u</a:t>
            </a:r>
            <a:r>
              <a:rPr sz="1000" spc="-10" dirty="0">
                <a:latin typeface="Calibri"/>
                <a:cs typeface="Calibri"/>
              </a:rPr>
              <a:t>l</a:t>
            </a:r>
            <a:r>
              <a:rPr sz="1000" spc="-5" dirty="0">
                <a:latin typeface="Calibri"/>
                <a:cs typeface="Calibri"/>
              </a:rPr>
              <a:t>ts</a:t>
            </a:r>
            <a:r>
              <a:rPr sz="1000" spc="-65" dirty="0">
                <a:latin typeface="Times New Roman"/>
                <a:cs typeface="Times New Roman"/>
              </a:rPr>
              <a:t> </a:t>
            </a:r>
            <a:r>
              <a:rPr sz="1000" spc="-5" dirty="0">
                <a:latin typeface="Calibri"/>
                <a:cs typeface="Calibri"/>
              </a:rPr>
              <a:t>are </a:t>
            </a:r>
            <a:r>
              <a:rPr sz="1000" spc="-5" dirty="0">
                <a:latin typeface="Times New Roman"/>
                <a:cs typeface="Times New Roman"/>
              </a:rPr>
              <a:t> </a:t>
            </a:r>
            <a:r>
              <a:rPr sz="1000" spc="-10" dirty="0">
                <a:latin typeface="Calibri"/>
                <a:cs typeface="Calibri"/>
              </a:rPr>
              <a:t>i</a:t>
            </a:r>
            <a:r>
              <a:rPr sz="1000" spc="-5" dirty="0">
                <a:latin typeface="Calibri"/>
                <a:cs typeface="Calibri"/>
              </a:rPr>
              <a:t>n</a:t>
            </a:r>
            <a:r>
              <a:rPr sz="1000" spc="-10" dirty="0">
                <a:latin typeface="Calibri"/>
                <a:cs typeface="Calibri"/>
              </a:rPr>
              <a:t>c</a:t>
            </a:r>
            <a:r>
              <a:rPr sz="1000" spc="-5" dirty="0">
                <a:latin typeface="Calibri"/>
                <a:cs typeface="Calibri"/>
              </a:rPr>
              <a:t>o</a:t>
            </a:r>
            <a:r>
              <a:rPr sz="1000" spc="-10" dirty="0">
                <a:latin typeface="Calibri"/>
                <a:cs typeface="Calibri"/>
              </a:rPr>
              <a:t>r</a:t>
            </a:r>
            <a:r>
              <a:rPr sz="1000" spc="-5" dirty="0">
                <a:latin typeface="Calibri"/>
                <a:cs typeface="Calibri"/>
              </a:rPr>
              <a:t>por</a:t>
            </a:r>
            <a:r>
              <a:rPr sz="1000" spc="-15" dirty="0">
                <a:latin typeface="Calibri"/>
                <a:cs typeface="Calibri"/>
              </a:rPr>
              <a:t>at</a:t>
            </a:r>
            <a:r>
              <a:rPr sz="1000" spc="-10" dirty="0">
                <a:latin typeface="Calibri"/>
                <a:cs typeface="Calibri"/>
              </a:rPr>
              <a:t>e</a:t>
            </a:r>
            <a:r>
              <a:rPr sz="1000" spc="-5" dirty="0">
                <a:latin typeface="Calibri"/>
                <a:cs typeface="Calibri"/>
              </a:rPr>
              <a:t>d </a:t>
            </a:r>
            <a:r>
              <a:rPr sz="1000" spc="-5" dirty="0">
                <a:latin typeface="Times New Roman"/>
                <a:cs typeface="Times New Roman"/>
              </a:rPr>
              <a:t> </a:t>
            </a:r>
            <a:r>
              <a:rPr lang="en-US" sz="1000" spc="-5" dirty="0">
                <a:latin typeface="Calibri"/>
                <a:cs typeface="Calibri"/>
              </a:rPr>
              <a:t>into ICP</a:t>
            </a:r>
            <a:endParaRPr sz="1000" dirty="0">
              <a:latin typeface="Calibri"/>
              <a:cs typeface="Calibri"/>
            </a:endParaRPr>
          </a:p>
        </p:txBody>
      </p:sp>
      <p:pic>
        <p:nvPicPr>
          <p:cNvPr id="43" name="object 40">
            <a:extLst>
              <a:ext uri="{FF2B5EF4-FFF2-40B4-BE49-F238E27FC236}">
                <a16:creationId xmlns:a16="http://schemas.microsoft.com/office/drawing/2014/main" id="{94316531-283F-2406-7174-B91FCFF2AD7D}"/>
              </a:ext>
            </a:extLst>
          </p:cNvPr>
          <p:cNvPicPr/>
          <p:nvPr/>
        </p:nvPicPr>
        <p:blipFill>
          <a:blip r:embed="rId5" cstate="print"/>
          <a:stretch>
            <a:fillRect/>
          </a:stretch>
        </p:blipFill>
        <p:spPr>
          <a:xfrm>
            <a:off x="7556699" y="1463659"/>
            <a:ext cx="167634" cy="166115"/>
          </a:xfrm>
          <a:prstGeom prst="rect">
            <a:avLst/>
          </a:prstGeom>
        </p:spPr>
      </p:pic>
      <p:grpSp>
        <p:nvGrpSpPr>
          <p:cNvPr id="44" name="object 41">
            <a:extLst>
              <a:ext uri="{FF2B5EF4-FFF2-40B4-BE49-F238E27FC236}">
                <a16:creationId xmlns:a16="http://schemas.microsoft.com/office/drawing/2014/main" id="{935E609B-18E4-D13B-035D-4DFB9300CCAA}"/>
              </a:ext>
            </a:extLst>
          </p:cNvPr>
          <p:cNvGrpSpPr/>
          <p:nvPr/>
        </p:nvGrpSpPr>
        <p:grpSpPr>
          <a:xfrm>
            <a:off x="7806382" y="1463404"/>
            <a:ext cx="922655" cy="558165"/>
            <a:chOff x="7630414" y="1563369"/>
            <a:chExt cx="922655" cy="558165"/>
          </a:xfrm>
        </p:grpSpPr>
        <p:sp>
          <p:nvSpPr>
            <p:cNvPr id="45" name="object 42">
              <a:extLst>
                <a:ext uri="{FF2B5EF4-FFF2-40B4-BE49-F238E27FC236}">
                  <a16:creationId xmlns:a16="http://schemas.microsoft.com/office/drawing/2014/main" id="{D84CC187-5E1D-0C3C-E5EB-BFA2BC2083BB}"/>
                </a:ext>
              </a:extLst>
            </p:cNvPr>
            <p:cNvSpPr/>
            <p:nvPr/>
          </p:nvSpPr>
          <p:spPr>
            <a:xfrm>
              <a:off x="7636764" y="1569732"/>
              <a:ext cx="909955" cy="546100"/>
            </a:xfrm>
            <a:custGeom>
              <a:avLst/>
              <a:gdLst/>
              <a:ahLst/>
              <a:cxnLst/>
              <a:rect l="l" t="t" r="r" b="b"/>
              <a:pathLst>
                <a:path w="909954" h="546100">
                  <a:moveTo>
                    <a:pt x="88138" y="88379"/>
                  </a:moveTo>
                  <a:lnTo>
                    <a:pt x="0" y="88379"/>
                  </a:lnTo>
                  <a:lnTo>
                    <a:pt x="0" y="545579"/>
                  </a:lnTo>
                  <a:lnTo>
                    <a:pt x="88138" y="545579"/>
                  </a:lnTo>
                  <a:lnTo>
                    <a:pt x="88138" y="88379"/>
                  </a:lnTo>
                  <a:close/>
                </a:path>
                <a:path w="909954" h="546100">
                  <a:moveTo>
                    <a:pt x="909701" y="0"/>
                  </a:moveTo>
                  <a:lnTo>
                    <a:pt x="0" y="0"/>
                  </a:lnTo>
                  <a:lnTo>
                    <a:pt x="0" y="86855"/>
                  </a:lnTo>
                  <a:lnTo>
                    <a:pt x="909701" y="86855"/>
                  </a:lnTo>
                  <a:lnTo>
                    <a:pt x="909701" y="0"/>
                  </a:lnTo>
                  <a:close/>
                </a:path>
              </a:pathLst>
            </a:custGeom>
            <a:solidFill>
              <a:srgbClr val="888990"/>
            </a:solidFill>
          </p:spPr>
          <p:txBody>
            <a:bodyPr wrap="square" lIns="0" tIns="0" rIns="0" bIns="0" rtlCol="0"/>
            <a:lstStyle/>
            <a:p>
              <a:endParaRPr/>
            </a:p>
          </p:txBody>
        </p:sp>
        <p:sp>
          <p:nvSpPr>
            <p:cNvPr id="46" name="object 43">
              <a:extLst>
                <a:ext uri="{FF2B5EF4-FFF2-40B4-BE49-F238E27FC236}">
                  <a16:creationId xmlns:a16="http://schemas.microsoft.com/office/drawing/2014/main" id="{60AA1F71-5303-8900-8BC7-5F098F08495F}"/>
                </a:ext>
              </a:extLst>
            </p:cNvPr>
            <p:cNvSpPr/>
            <p:nvPr/>
          </p:nvSpPr>
          <p:spPr>
            <a:xfrm>
              <a:off x="7636764" y="1569719"/>
              <a:ext cx="909955" cy="545465"/>
            </a:xfrm>
            <a:custGeom>
              <a:avLst/>
              <a:gdLst/>
              <a:ahLst/>
              <a:cxnLst/>
              <a:rect l="l" t="t" r="r" b="b"/>
              <a:pathLst>
                <a:path w="909954" h="545464">
                  <a:moveTo>
                    <a:pt x="909701" y="0"/>
                  </a:moveTo>
                  <a:lnTo>
                    <a:pt x="909701" y="87795"/>
                  </a:lnTo>
                  <a:lnTo>
                    <a:pt x="87998" y="87795"/>
                  </a:lnTo>
                  <a:lnTo>
                    <a:pt x="87998" y="545084"/>
                  </a:lnTo>
                  <a:lnTo>
                    <a:pt x="0" y="545084"/>
                  </a:lnTo>
                  <a:lnTo>
                    <a:pt x="0" y="0"/>
                  </a:lnTo>
                  <a:lnTo>
                    <a:pt x="909701" y="0"/>
                  </a:lnTo>
                  <a:close/>
                </a:path>
              </a:pathLst>
            </a:custGeom>
            <a:ln w="12700">
              <a:solidFill>
                <a:srgbClr val="12A89D"/>
              </a:solidFill>
            </a:ln>
          </p:spPr>
          <p:txBody>
            <a:bodyPr wrap="square" lIns="0" tIns="0" rIns="0" bIns="0" rtlCol="0"/>
            <a:lstStyle/>
            <a:p>
              <a:endParaRPr/>
            </a:p>
          </p:txBody>
        </p:sp>
      </p:grpSp>
      <p:sp>
        <p:nvSpPr>
          <p:cNvPr id="47" name="object 44">
            <a:extLst>
              <a:ext uri="{FF2B5EF4-FFF2-40B4-BE49-F238E27FC236}">
                <a16:creationId xmlns:a16="http://schemas.microsoft.com/office/drawing/2014/main" id="{E8105938-E72C-6E04-6BEE-00665BDDC401}"/>
              </a:ext>
            </a:extLst>
          </p:cNvPr>
          <p:cNvSpPr txBox="1"/>
          <p:nvPr/>
        </p:nvSpPr>
        <p:spPr>
          <a:xfrm>
            <a:off x="7928424" y="1556240"/>
            <a:ext cx="748665" cy="1015021"/>
          </a:xfrm>
          <a:prstGeom prst="rect">
            <a:avLst/>
          </a:prstGeom>
        </p:spPr>
        <p:txBody>
          <a:bodyPr vert="horz" wrap="square" lIns="0" tIns="27305" rIns="0" bIns="0" rtlCol="0">
            <a:spAutoFit/>
          </a:bodyPr>
          <a:lstStyle/>
          <a:p>
            <a:pPr marL="12700" marR="5080">
              <a:lnSpc>
                <a:spcPts val="1100"/>
              </a:lnSpc>
              <a:spcBef>
                <a:spcPts val="215"/>
              </a:spcBef>
            </a:pPr>
            <a:r>
              <a:rPr lang="en-US" sz="1000" spc="-15" dirty="0">
                <a:latin typeface="Calibri"/>
                <a:cs typeface="Calibri"/>
              </a:rPr>
              <a:t>ICP </a:t>
            </a:r>
            <a:r>
              <a:rPr sz="1000" spc="-5" dirty="0">
                <a:latin typeface="Calibri"/>
                <a:cs typeface="Calibri"/>
              </a:rPr>
              <a:t>and</a:t>
            </a:r>
            <a:r>
              <a:rPr sz="1000" spc="-55" dirty="0">
                <a:latin typeface="Times New Roman"/>
                <a:cs typeface="Times New Roman"/>
              </a:rPr>
              <a:t> </a:t>
            </a:r>
            <a:r>
              <a:rPr sz="1000" spc="-5" dirty="0">
                <a:latin typeface="Calibri"/>
                <a:cs typeface="Calibri"/>
              </a:rPr>
              <a:t>r</a:t>
            </a:r>
            <a:r>
              <a:rPr sz="1000" spc="-10" dirty="0">
                <a:latin typeface="Calibri"/>
                <a:cs typeface="Calibri"/>
              </a:rPr>
              <a:t>e</a:t>
            </a:r>
            <a:r>
              <a:rPr sz="1000" spc="-15" dirty="0">
                <a:latin typeface="Calibri"/>
                <a:cs typeface="Calibri"/>
              </a:rPr>
              <a:t>s</a:t>
            </a:r>
            <a:r>
              <a:rPr sz="1000" spc="-5" dirty="0">
                <a:latin typeface="Calibri"/>
                <a:cs typeface="Calibri"/>
              </a:rPr>
              <a:t>u</a:t>
            </a:r>
            <a:r>
              <a:rPr sz="1000" spc="-10" dirty="0">
                <a:latin typeface="Calibri"/>
                <a:cs typeface="Calibri"/>
              </a:rPr>
              <a:t>l</a:t>
            </a:r>
            <a:r>
              <a:rPr sz="1000" spc="-5" dirty="0">
                <a:latin typeface="Calibri"/>
                <a:cs typeface="Calibri"/>
              </a:rPr>
              <a:t>ts</a:t>
            </a:r>
            <a:r>
              <a:rPr sz="1000" spc="-114" dirty="0">
                <a:latin typeface="Times New Roman"/>
                <a:cs typeface="Times New Roman"/>
              </a:rPr>
              <a:t> </a:t>
            </a:r>
            <a:r>
              <a:rPr sz="1000" spc="-5" dirty="0">
                <a:latin typeface="Calibri"/>
                <a:cs typeface="Calibri"/>
              </a:rPr>
              <a:t>of </a:t>
            </a:r>
            <a:r>
              <a:rPr sz="1000" spc="-5" dirty="0">
                <a:latin typeface="Times New Roman"/>
                <a:cs typeface="Times New Roman"/>
              </a:rPr>
              <a:t> </a:t>
            </a:r>
            <a:r>
              <a:rPr sz="1000" spc="-10" dirty="0">
                <a:latin typeface="Calibri"/>
                <a:cs typeface="Calibri"/>
              </a:rPr>
              <a:t>stratification </a:t>
            </a:r>
            <a:r>
              <a:rPr sz="1000" spc="-5" dirty="0">
                <a:latin typeface="Calibri"/>
                <a:cs typeface="Calibri"/>
              </a:rPr>
              <a:t>are</a:t>
            </a:r>
            <a:r>
              <a:rPr sz="1000" dirty="0">
                <a:latin typeface="Calibri"/>
                <a:cs typeface="Calibri"/>
              </a:rPr>
              <a:t> </a:t>
            </a:r>
            <a:r>
              <a:rPr sz="1000" spc="-5" dirty="0">
                <a:latin typeface="Calibri"/>
                <a:cs typeface="Calibri"/>
              </a:rPr>
              <a:t>pro</a:t>
            </a:r>
            <a:r>
              <a:rPr sz="1000" spc="-15" dirty="0">
                <a:latin typeface="Calibri"/>
                <a:cs typeface="Calibri"/>
              </a:rPr>
              <a:t>v</a:t>
            </a:r>
            <a:r>
              <a:rPr sz="1000" spc="-10" dirty="0">
                <a:latin typeface="Calibri"/>
                <a:cs typeface="Calibri"/>
              </a:rPr>
              <a:t>i</a:t>
            </a:r>
            <a:r>
              <a:rPr sz="1000" spc="-5" dirty="0">
                <a:latin typeface="Calibri"/>
                <a:cs typeface="Calibri"/>
              </a:rPr>
              <a:t>d</a:t>
            </a:r>
            <a:r>
              <a:rPr sz="1000" spc="-10" dirty="0">
                <a:latin typeface="Calibri"/>
                <a:cs typeface="Calibri"/>
              </a:rPr>
              <a:t>e</a:t>
            </a:r>
            <a:r>
              <a:rPr sz="1000" spc="-5" dirty="0">
                <a:latin typeface="Calibri"/>
                <a:cs typeface="Calibri"/>
              </a:rPr>
              <a:t>d</a:t>
            </a:r>
            <a:r>
              <a:rPr sz="1000" spc="-70" dirty="0">
                <a:latin typeface="Times New Roman"/>
                <a:cs typeface="Times New Roman"/>
              </a:rPr>
              <a:t> </a:t>
            </a:r>
            <a:r>
              <a:rPr sz="1000" spc="-5" dirty="0">
                <a:latin typeface="Calibri"/>
                <a:cs typeface="Calibri"/>
              </a:rPr>
              <a:t>to PCP</a:t>
            </a:r>
            <a:r>
              <a:rPr lang="en-US" sz="1000" spc="-5" dirty="0">
                <a:latin typeface="Calibri"/>
                <a:cs typeface="Calibri"/>
              </a:rPr>
              <a:t>, member/c</a:t>
            </a:r>
            <a:r>
              <a:rPr sz="1000" spc="-20" dirty="0">
                <a:latin typeface="Calibri"/>
                <a:cs typeface="Calibri"/>
              </a:rPr>
              <a:t>aregiver</a:t>
            </a:r>
            <a:r>
              <a:rPr lang="en-US" sz="1000" spc="-20" dirty="0">
                <a:latin typeface="Calibri"/>
                <a:cs typeface="Calibri"/>
              </a:rPr>
              <a:t>/ICT</a:t>
            </a:r>
            <a:endParaRPr sz="1000" dirty="0">
              <a:latin typeface="Calibri"/>
              <a:cs typeface="Calibri"/>
            </a:endParaRPr>
          </a:p>
        </p:txBody>
      </p:sp>
      <p:pic>
        <p:nvPicPr>
          <p:cNvPr id="48" name="object 47">
            <a:extLst>
              <a:ext uri="{FF2B5EF4-FFF2-40B4-BE49-F238E27FC236}">
                <a16:creationId xmlns:a16="http://schemas.microsoft.com/office/drawing/2014/main" id="{3203C12D-8B78-2DDB-1ACC-5BBA984BB6DF}"/>
              </a:ext>
            </a:extLst>
          </p:cNvPr>
          <p:cNvPicPr/>
          <p:nvPr/>
        </p:nvPicPr>
        <p:blipFill>
          <a:blip r:embed="rId9" cstate="print"/>
          <a:stretch>
            <a:fillRect/>
          </a:stretch>
        </p:blipFill>
        <p:spPr>
          <a:xfrm>
            <a:off x="3658308" y="3867009"/>
            <a:ext cx="341375" cy="288032"/>
          </a:xfrm>
          <a:prstGeom prst="rect">
            <a:avLst/>
          </a:prstGeom>
        </p:spPr>
      </p:pic>
      <p:pic>
        <p:nvPicPr>
          <p:cNvPr id="49" name="object 48">
            <a:extLst>
              <a:ext uri="{FF2B5EF4-FFF2-40B4-BE49-F238E27FC236}">
                <a16:creationId xmlns:a16="http://schemas.microsoft.com/office/drawing/2014/main" id="{55EE19B5-575C-5F12-FC71-A0F1C8534C6A}"/>
              </a:ext>
            </a:extLst>
          </p:cNvPr>
          <p:cNvPicPr/>
          <p:nvPr/>
        </p:nvPicPr>
        <p:blipFill>
          <a:blip r:embed="rId10" cstate="print"/>
          <a:stretch>
            <a:fillRect/>
          </a:stretch>
        </p:blipFill>
        <p:spPr>
          <a:xfrm>
            <a:off x="3658308" y="4217529"/>
            <a:ext cx="341375" cy="288032"/>
          </a:xfrm>
          <a:prstGeom prst="rect">
            <a:avLst/>
          </a:prstGeom>
        </p:spPr>
      </p:pic>
      <p:pic>
        <p:nvPicPr>
          <p:cNvPr id="50" name="object 49">
            <a:extLst>
              <a:ext uri="{FF2B5EF4-FFF2-40B4-BE49-F238E27FC236}">
                <a16:creationId xmlns:a16="http://schemas.microsoft.com/office/drawing/2014/main" id="{D47260F0-45D5-428B-7E19-14CBAA60FBA5}"/>
              </a:ext>
            </a:extLst>
          </p:cNvPr>
          <p:cNvPicPr/>
          <p:nvPr/>
        </p:nvPicPr>
        <p:blipFill>
          <a:blip r:embed="rId11" cstate="print"/>
          <a:stretch>
            <a:fillRect/>
          </a:stretch>
        </p:blipFill>
        <p:spPr>
          <a:xfrm>
            <a:off x="3658308" y="4705209"/>
            <a:ext cx="341375" cy="288032"/>
          </a:xfrm>
          <a:prstGeom prst="rect">
            <a:avLst/>
          </a:prstGeom>
        </p:spPr>
      </p:pic>
      <p:pic>
        <p:nvPicPr>
          <p:cNvPr id="51" name="object 50">
            <a:extLst>
              <a:ext uri="{FF2B5EF4-FFF2-40B4-BE49-F238E27FC236}">
                <a16:creationId xmlns:a16="http://schemas.microsoft.com/office/drawing/2014/main" id="{2364BE6C-CD2A-C8D1-7775-F34CADC57A1A}"/>
              </a:ext>
            </a:extLst>
          </p:cNvPr>
          <p:cNvPicPr/>
          <p:nvPr/>
        </p:nvPicPr>
        <p:blipFill>
          <a:blip r:embed="rId12" cstate="print"/>
          <a:stretch>
            <a:fillRect/>
          </a:stretch>
        </p:blipFill>
        <p:spPr>
          <a:xfrm>
            <a:off x="3658308" y="5192889"/>
            <a:ext cx="341375" cy="288032"/>
          </a:xfrm>
          <a:prstGeom prst="rect">
            <a:avLst/>
          </a:prstGeom>
        </p:spPr>
      </p:pic>
      <p:pic>
        <p:nvPicPr>
          <p:cNvPr id="52" name="object 51">
            <a:extLst>
              <a:ext uri="{FF2B5EF4-FFF2-40B4-BE49-F238E27FC236}">
                <a16:creationId xmlns:a16="http://schemas.microsoft.com/office/drawing/2014/main" id="{B358B50F-5922-6444-B312-6F0A0F29FB3E}"/>
              </a:ext>
            </a:extLst>
          </p:cNvPr>
          <p:cNvPicPr/>
          <p:nvPr/>
        </p:nvPicPr>
        <p:blipFill>
          <a:blip r:embed="rId13" cstate="print"/>
          <a:stretch>
            <a:fillRect/>
          </a:stretch>
        </p:blipFill>
        <p:spPr>
          <a:xfrm>
            <a:off x="3658308" y="5680569"/>
            <a:ext cx="341375" cy="289557"/>
          </a:xfrm>
          <a:prstGeom prst="rect">
            <a:avLst/>
          </a:prstGeom>
        </p:spPr>
      </p:pic>
      <p:sp>
        <p:nvSpPr>
          <p:cNvPr id="53" name="object 52">
            <a:extLst>
              <a:ext uri="{FF2B5EF4-FFF2-40B4-BE49-F238E27FC236}">
                <a16:creationId xmlns:a16="http://schemas.microsoft.com/office/drawing/2014/main" id="{3B14BA4D-4368-5D30-3CE7-22B1A7400C25}"/>
              </a:ext>
            </a:extLst>
          </p:cNvPr>
          <p:cNvSpPr txBox="1"/>
          <p:nvPr/>
        </p:nvSpPr>
        <p:spPr>
          <a:xfrm>
            <a:off x="3720410" y="3504797"/>
            <a:ext cx="3307715" cy="2418483"/>
          </a:xfrm>
          <a:prstGeom prst="rect">
            <a:avLst/>
          </a:prstGeom>
        </p:spPr>
        <p:txBody>
          <a:bodyPr vert="horz" wrap="square" lIns="0" tIns="108585" rIns="0" bIns="0" rtlCol="0">
            <a:spAutoFit/>
          </a:bodyPr>
          <a:lstStyle/>
          <a:p>
            <a:pPr marL="12700">
              <a:spcBef>
                <a:spcPts val="855"/>
              </a:spcBef>
            </a:pPr>
            <a:r>
              <a:rPr sz="1400" b="1" spc="-5" dirty="0">
                <a:solidFill>
                  <a:srgbClr val="12A89D"/>
                </a:solidFill>
                <a:latin typeface="Calibri"/>
                <a:cs typeface="Calibri"/>
              </a:rPr>
              <a:t>RISK</a:t>
            </a:r>
            <a:r>
              <a:rPr sz="1400" b="1" spc="-70" dirty="0">
                <a:solidFill>
                  <a:srgbClr val="12A89D"/>
                </a:solidFill>
                <a:latin typeface="Calibri"/>
                <a:cs typeface="Calibri"/>
              </a:rPr>
              <a:t> </a:t>
            </a:r>
            <a:r>
              <a:rPr sz="1400" b="1" spc="-5" dirty="0">
                <a:solidFill>
                  <a:srgbClr val="12A89D"/>
                </a:solidFill>
                <a:latin typeface="Calibri"/>
                <a:cs typeface="Calibri"/>
              </a:rPr>
              <a:t>LEVELS:</a:t>
            </a:r>
            <a:endParaRPr sz="1400" dirty="0">
              <a:latin typeface="Calibri"/>
              <a:cs typeface="Calibri"/>
            </a:endParaRPr>
          </a:p>
          <a:p>
            <a:pPr marL="248285" marR="5080" indent="-228600">
              <a:lnSpc>
                <a:spcPts val="1090"/>
              </a:lnSpc>
              <a:spcBef>
                <a:spcPts val="660"/>
              </a:spcBef>
            </a:pPr>
            <a:r>
              <a:rPr sz="1000" b="1" spc="-10" dirty="0">
                <a:solidFill>
                  <a:srgbClr val="FF0000"/>
                </a:solidFill>
                <a:cs typeface="Calibri"/>
              </a:rPr>
              <a:t>①</a:t>
            </a:r>
            <a:r>
              <a:rPr sz="1000" b="1" spc="-20" dirty="0">
                <a:solidFill>
                  <a:srgbClr val="FF0000"/>
                </a:solidFill>
                <a:cs typeface="Calibri"/>
              </a:rPr>
              <a:t> </a:t>
            </a:r>
            <a:r>
              <a:rPr sz="1000" spc="-10" dirty="0">
                <a:cs typeface="Calibri"/>
              </a:rPr>
              <a:t>Hospitalization</a:t>
            </a:r>
            <a:r>
              <a:rPr lang="en-US" sz="1000" spc="-10" dirty="0">
                <a:cs typeface="Calibri"/>
              </a:rPr>
              <a:t>(</a:t>
            </a:r>
            <a:r>
              <a:rPr sz="1000" spc="-10" dirty="0">
                <a:cs typeface="Calibri"/>
              </a:rPr>
              <a:t>s</a:t>
            </a:r>
            <a:r>
              <a:rPr lang="en-US" sz="1000" spc="-10" dirty="0">
                <a:cs typeface="Calibri"/>
              </a:rPr>
              <a:t>)</a:t>
            </a:r>
            <a:r>
              <a:rPr sz="1000" spc="-50" dirty="0">
                <a:cs typeface="Calibri"/>
              </a:rPr>
              <a:t> </a:t>
            </a:r>
            <a:r>
              <a:rPr sz="1000" spc="-5" dirty="0">
                <a:cs typeface="Calibri"/>
              </a:rPr>
              <a:t>regardless</a:t>
            </a:r>
            <a:r>
              <a:rPr sz="1000" spc="-35" dirty="0">
                <a:cs typeface="Calibri"/>
              </a:rPr>
              <a:t> </a:t>
            </a:r>
            <a:r>
              <a:rPr sz="1000" spc="-5" dirty="0">
                <a:cs typeface="Calibri"/>
              </a:rPr>
              <a:t>of</a:t>
            </a:r>
            <a:r>
              <a:rPr sz="1000" spc="-25" dirty="0">
                <a:cs typeface="Calibri"/>
              </a:rPr>
              <a:t> </a:t>
            </a:r>
            <a:r>
              <a:rPr sz="1000" spc="-5" dirty="0">
                <a:cs typeface="Calibri"/>
              </a:rPr>
              <a:t>primary</a:t>
            </a:r>
            <a:r>
              <a:rPr sz="1000" spc="-35" dirty="0">
                <a:cs typeface="Calibri"/>
              </a:rPr>
              <a:t> </a:t>
            </a:r>
            <a:r>
              <a:rPr lang="en-US" sz="1000" spc="-5" dirty="0">
                <a:cs typeface="Calibri"/>
              </a:rPr>
              <a:t>diagnosis</a:t>
            </a:r>
            <a:r>
              <a:rPr sz="1000" spc="-5" dirty="0">
                <a:cs typeface="Calibri"/>
              </a:rPr>
              <a:t> and</a:t>
            </a:r>
            <a:r>
              <a:rPr sz="1000" spc="-25" dirty="0">
                <a:cs typeface="Calibri"/>
              </a:rPr>
              <a:t> </a:t>
            </a:r>
            <a:r>
              <a:rPr sz="1000" spc="-10" dirty="0">
                <a:cs typeface="Calibri"/>
              </a:rPr>
              <a:t>increased </a:t>
            </a:r>
            <a:r>
              <a:rPr sz="1000" spc="-210" dirty="0">
                <a:cs typeface="Calibri"/>
              </a:rPr>
              <a:t> </a:t>
            </a:r>
            <a:r>
              <a:rPr sz="1000" spc="-5" dirty="0">
                <a:cs typeface="Calibri"/>
              </a:rPr>
              <a:t>symptoms</a:t>
            </a:r>
            <a:r>
              <a:rPr sz="1000" spc="-45" dirty="0">
                <a:cs typeface="Calibri"/>
              </a:rPr>
              <a:t> </a:t>
            </a:r>
            <a:r>
              <a:rPr sz="1000" spc="-5" dirty="0">
                <a:cs typeface="Calibri"/>
              </a:rPr>
              <a:t>compared</a:t>
            </a:r>
            <a:r>
              <a:rPr sz="1000" spc="-30" dirty="0">
                <a:cs typeface="Calibri"/>
              </a:rPr>
              <a:t> </a:t>
            </a:r>
            <a:r>
              <a:rPr sz="1000" spc="-5" dirty="0">
                <a:cs typeface="Calibri"/>
              </a:rPr>
              <a:t>to</a:t>
            </a:r>
            <a:r>
              <a:rPr sz="1000" spc="-15" dirty="0">
                <a:cs typeface="Calibri"/>
              </a:rPr>
              <a:t> </a:t>
            </a:r>
            <a:r>
              <a:rPr sz="1000" spc="-5" dirty="0">
                <a:cs typeface="Calibri"/>
              </a:rPr>
              <a:t>baseline</a:t>
            </a:r>
            <a:endParaRPr sz="1000" dirty="0">
              <a:cs typeface="Calibri"/>
            </a:endParaRPr>
          </a:p>
          <a:p>
            <a:pPr marL="248285" marR="78105" indent="-228600">
              <a:lnSpc>
                <a:spcPts val="1080"/>
              </a:lnSpc>
              <a:spcBef>
                <a:spcPts val="600"/>
              </a:spcBef>
            </a:pPr>
            <a:r>
              <a:rPr sz="1000" b="1" spc="-10" dirty="0">
                <a:solidFill>
                  <a:srgbClr val="C00000"/>
                </a:solidFill>
                <a:cs typeface="Calibri"/>
              </a:rPr>
              <a:t>② </a:t>
            </a:r>
            <a:r>
              <a:rPr sz="1000" spc="-5" dirty="0">
                <a:cs typeface="Calibri"/>
              </a:rPr>
              <a:t>Stable </a:t>
            </a:r>
            <a:r>
              <a:rPr sz="1000" spc="-20" dirty="0">
                <a:cs typeface="Calibri"/>
              </a:rPr>
              <a:t>symptoms, </a:t>
            </a:r>
            <a:r>
              <a:rPr sz="1000" spc="-5" dirty="0">
                <a:cs typeface="Calibri"/>
              </a:rPr>
              <a:t>at previous </a:t>
            </a:r>
            <a:r>
              <a:rPr sz="1000" spc="-20" dirty="0">
                <a:cs typeface="Calibri"/>
              </a:rPr>
              <a:t>level </a:t>
            </a:r>
            <a:r>
              <a:rPr sz="1000" spc="-5" dirty="0">
                <a:cs typeface="Calibri"/>
              </a:rPr>
              <a:t>of </a:t>
            </a:r>
            <a:r>
              <a:rPr sz="1000" spc="-10" dirty="0">
                <a:cs typeface="Calibri"/>
              </a:rPr>
              <a:t>functioning, </a:t>
            </a:r>
            <a:r>
              <a:rPr sz="1000" spc="-5" dirty="0">
                <a:cs typeface="Calibri"/>
              </a:rPr>
              <a:t>no </a:t>
            </a:r>
            <a:r>
              <a:rPr sz="1000" dirty="0">
                <a:cs typeface="Calibri"/>
              </a:rPr>
              <a:t> </a:t>
            </a:r>
            <a:r>
              <a:rPr sz="1000" spc="-5" dirty="0">
                <a:cs typeface="Calibri"/>
              </a:rPr>
              <a:t>ho</a:t>
            </a:r>
            <a:r>
              <a:rPr sz="1000" spc="-15" dirty="0">
                <a:cs typeface="Calibri"/>
              </a:rPr>
              <a:t>s</a:t>
            </a:r>
            <a:r>
              <a:rPr sz="1000" spc="-5" dirty="0">
                <a:cs typeface="Calibri"/>
              </a:rPr>
              <a:t>p</a:t>
            </a:r>
            <a:r>
              <a:rPr sz="1000" spc="-10" dirty="0">
                <a:cs typeface="Calibri"/>
              </a:rPr>
              <a:t>i</a:t>
            </a:r>
            <a:r>
              <a:rPr sz="1000" spc="-5" dirty="0">
                <a:cs typeface="Calibri"/>
              </a:rPr>
              <a:t>t</a:t>
            </a:r>
            <a:r>
              <a:rPr sz="1000" spc="-15" dirty="0">
                <a:cs typeface="Calibri"/>
              </a:rPr>
              <a:t>a</a:t>
            </a:r>
            <a:r>
              <a:rPr sz="1000" spc="-20" dirty="0">
                <a:cs typeface="Calibri"/>
              </a:rPr>
              <a:t>l</a:t>
            </a:r>
            <a:r>
              <a:rPr sz="1000" spc="-10" dirty="0">
                <a:cs typeface="Calibri"/>
              </a:rPr>
              <a:t>i</a:t>
            </a:r>
            <a:r>
              <a:rPr sz="1000" spc="-5" dirty="0">
                <a:cs typeface="Calibri"/>
              </a:rPr>
              <a:t>z</a:t>
            </a:r>
            <a:r>
              <a:rPr sz="1000" spc="-15" dirty="0">
                <a:cs typeface="Calibri"/>
              </a:rPr>
              <a:t>a</a:t>
            </a:r>
            <a:r>
              <a:rPr sz="1000" spc="-5" dirty="0">
                <a:cs typeface="Calibri"/>
              </a:rPr>
              <a:t>t</a:t>
            </a:r>
            <a:r>
              <a:rPr sz="1000" spc="-20" dirty="0">
                <a:cs typeface="Calibri"/>
              </a:rPr>
              <a:t>i</a:t>
            </a:r>
            <a:r>
              <a:rPr sz="1000" spc="-15" dirty="0">
                <a:cs typeface="Calibri"/>
              </a:rPr>
              <a:t>o</a:t>
            </a:r>
            <a:r>
              <a:rPr sz="1000" spc="-5" dirty="0">
                <a:cs typeface="Calibri"/>
              </a:rPr>
              <a:t>ns</a:t>
            </a:r>
            <a:r>
              <a:rPr sz="1000" spc="-80" dirty="0">
                <a:cs typeface="Times New Roman"/>
              </a:rPr>
              <a:t> </a:t>
            </a:r>
            <a:r>
              <a:rPr sz="1000" spc="-10" dirty="0">
                <a:cs typeface="Calibri"/>
              </a:rPr>
              <a:t>i</a:t>
            </a:r>
            <a:r>
              <a:rPr sz="1000" spc="-5" dirty="0">
                <a:cs typeface="Calibri"/>
              </a:rPr>
              <a:t>n</a:t>
            </a:r>
            <a:r>
              <a:rPr sz="1000" spc="-45" dirty="0">
                <a:cs typeface="Times New Roman"/>
              </a:rPr>
              <a:t> </a:t>
            </a:r>
            <a:r>
              <a:rPr sz="1000" spc="-5" dirty="0">
                <a:cs typeface="Calibri"/>
              </a:rPr>
              <a:t>pa</a:t>
            </a:r>
            <a:r>
              <a:rPr sz="1000" spc="-15" dirty="0">
                <a:cs typeface="Calibri"/>
              </a:rPr>
              <a:t>s</a:t>
            </a:r>
            <a:r>
              <a:rPr sz="1000" spc="-5" dirty="0">
                <a:cs typeface="Calibri"/>
              </a:rPr>
              <a:t>t</a:t>
            </a:r>
            <a:r>
              <a:rPr sz="1000" spc="-60" dirty="0">
                <a:cs typeface="Times New Roman"/>
              </a:rPr>
              <a:t> </a:t>
            </a:r>
            <a:r>
              <a:rPr sz="1000" spc="-5" dirty="0">
                <a:cs typeface="Calibri"/>
              </a:rPr>
              <a:t>2</a:t>
            </a:r>
            <a:r>
              <a:rPr sz="1000" spc="-25" dirty="0">
                <a:cs typeface="Times New Roman"/>
              </a:rPr>
              <a:t> </a:t>
            </a:r>
            <a:r>
              <a:rPr sz="1000" spc="-10" dirty="0">
                <a:cs typeface="Calibri"/>
              </a:rPr>
              <a:t>m</a:t>
            </a:r>
            <a:r>
              <a:rPr sz="1000" spc="-5" dirty="0">
                <a:cs typeface="Calibri"/>
              </a:rPr>
              <a:t>onths</a:t>
            </a:r>
            <a:r>
              <a:rPr sz="1000" spc="-65" dirty="0">
                <a:cs typeface="Times New Roman"/>
              </a:rPr>
              <a:t> </a:t>
            </a:r>
            <a:r>
              <a:rPr sz="1000" spc="-10" dirty="0">
                <a:cs typeface="Calibri"/>
              </a:rPr>
              <a:t>(</a:t>
            </a:r>
            <a:r>
              <a:rPr sz="1000" spc="-5" dirty="0">
                <a:cs typeface="Calibri"/>
              </a:rPr>
              <a:t>or</a:t>
            </a:r>
            <a:r>
              <a:rPr sz="1000" spc="-50" dirty="0">
                <a:cs typeface="Times New Roman"/>
              </a:rPr>
              <a:t> </a:t>
            </a:r>
            <a:r>
              <a:rPr sz="1000" spc="-5" dirty="0">
                <a:cs typeface="Calibri"/>
              </a:rPr>
              <a:t>1</a:t>
            </a:r>
            <a:r>
              <a:rPr sz="1000" spc="-25" dirty="0">
                <a:cs typeface="Times New Roman"/>
              </a:rPr>
              <a:t> </a:t>
            </a:r>
            <a:r>
              <a:rPr sz="1000" spc="-10" dirty="0">
                <a:cs typeface="Calibri"/>
              </a:rPr>
              <a:t>i</a:t>
            </a:r>
            <a:r>
              <a:rPr sz="1000" spc="-5" dirty="0">
                <a:cs typeface="Calibri"/>
              </a:rPr>
              <a:t>f</a:t>
            </a:r>
            <a:r>
              <a:rPr sz="1000" spc="-50" dirty="0">
                <a:cs typeface="Times New Roman"/>
              </a:rPr>
              <a:t> </a:t>
            </a:r>
            <a:r>
              <a:rPr sz="1000" spc="-10" dirty="0">
                <a:cs typeface="Calibri"/>
              </a:rPr>
              <a:t>e</a:t>
            </a:r>
            <a:r>
              <a:rPr sz="1000" spc="-5" dirty="0">
                <a:cs typeface="Calibri"/>
              </a:rPr>
              <a:t>n</a:t>
            </a:r>
            <a:r>
              <a:rPr sz="1000" spc="-10" dirty="0">
                <a:cs typeface="Calibri"/>
              </a:rPr>
              <a:t>r</a:t>
            </a:r>
            <a:r>
              <a:rPr sz="1000" spc="-5" dirty="0">
                <a:cs typeface="Calibri"/>
              </a:rPr>
              <a:t>o</a:t>
            </a:r>
            <a:r>
              <a:rPr sz="1000" spc="-10" dirty="0">
                <a:cs typeface="Calibri"/>
              </a:rPr>
              <a:t>lle</a:t>
            </a:r>
            <a:r>
              <a:rPr sz="1000" spc="-5" dirty="0">
                <a:cs typeface="Calibri"/>
              </a:rPr>
              <a:t>d</a:t>
            </a:r>
            <a:r>
              <a:rPr sz="1000" spc="-70" dirty="0">
                <a:cs typeface="Times New Roman"/>
              </a:rPr>
              <a:t> </a:t>
            </a:r>
            <a:r>
              <a:rPr sz="1000" spc="-10" dirty="0">
                <a:cs typeface="Calibri"/>
              </a:rPr>
              <a:t>i</a:t>
            </a:r>
            <a:r>
              <a:rPr sz="1000" spc="-5" dirty="0">
                <a:cs typeface="Calibri"/>
              </a:rPr>
              <a:t>n</a:t>
            </a:r>
            <a:r>
              <a:rPr sz="1000" spc="-45" dirty="0">
                <a:cs typeface="Times New Roman"/>
              </a:rPr>
              <a:t> </a:t>
            </a:r>
            <a:r>
              <a:rPr sz="1000" spc="-5" dirty="0">
                <a:cs typeface="Calibri"/>
              </a:rPr>
              <a:t>H</a:t>
            </a:r>
            <a:r>
              <a:rPr sz="1000" spc="-10" dirty="0">
                <a:cs typeface="Calibri"/>
              </a:rPr>
              <a:t>e</a:t>
            </a:r>
            <a:r>
              <a:rPr sz="1000" spc="-5" dirty="0">
                <a:cs typeface="Calibri"/>
              </a:rPr>
              <a:t>a</a:t>
            </a:r>
            <a:r>
              <a:rPr sz="1000" spc="-10" dirty="0">
                <a:cs typeface="Calibri"/>
              </a:rPr>
              <a:t>l</a:t>
            </a:r>
            <a:r>
              <a:rPr sz="1000" spc="-5" dirty="0">
                <a:cs typeface="Calibri"/>
              </a:rPr>
              <a:t>th </a:t>
            </a:r>
            <a:r>
              <a:rPr sz="1000" spc="-5" dirty="0">
                <a:cs typeface="Times New Roman"/>
              </a:rPr>
              <a:t> </a:t>
            </a:r>
            <a:r>
              <a:rPr sz="1000" spc="-10" dirty="0">
                <a:cs typeface="Calibri"/>
              </a:rPr>
              <a:t>C</a:t>
            </a:r>
            <a:r>
              <a:rPr sz="1000" spc="-5" dirty="0">
                <a:cs typeface="Calibri"/>
              </a:rPr>
              <a:t>oa</a:t>
            </a:r>
            <a:r>
              <a:rPr sz="1000" spc="-10" dirty="0">
                <a:cs typeface="Calibri"/>
              </a:rPr>
              <a:t>c</a:t>
            </a:r>
            <a:r>
              <a:rPr sz="1000" dirty="0">
                <a:cs typeface="Calibri"/>
              </a:rPr>
              <a:t>h</a:t>
            </a:r>
            <a:r>
              <a:rPr sz="1000" spc="-10" dirty="0">
                <a:cs typeface="Calibri"/>
              </a:rPr>
              <a:t>i</a:t>
            </a:r>
            <a:r>
              <a:rPr sz="1000" spc="-5" dirty="0">
                <a:cs typeface="Calibri"/>
              </a:rPr>
              <a:t>ng</a:t>
            </a:r>
            <a:r>
              <a:rPr sz="1000" spc="-75" dirty="0">
                <a:cs typeface="Times New Roman"/>
              </a:rPr>
              <a:t> </a:t>
            </a:r>
            <a:r>
              <a:rPr sz="1000" spc="-5" dirty="0">
                <a:cs typeface="Calibri"/>
              </a:rPr>
              <a:t>Pro</a:t>
            </a:r>
            <a:r>
              <a:rPr sz="1000" spc="-10" dirty="0">
                <a:cs typeface="Calibri"/>
              </a:rPr>
              <a:t>g</a:t>
            </a:r>
            <a:r>
              <a:rPr sz="1000" spc="-5" dirty="0">
                <a:cs typeface="Calibri"/>
              </a:rPr>
              <a:t>ra</a:t>
            </a:r>
            <a:r>
              <a:rPr sz="1000" spc="-10" dirty="0">
                <a:cs typeface="Calibri"/>
              </a:rPr>
              <a:t>m</a:t>
            </a:r>
            <a:r>
              <a:rPr sz="1000" spc="-5" dirty="0">
                <a:cs typeface="Calibri"/>
              </a:rPr>
              <a:t>)</a:t>
            </a:r>
            <a:endParaRPr sz="1000" dirty="0">
              <a:cs typeface="Calibri"/>
            </a:endParaRPr>
          </a:p>
          <a:p>
            <a:pPr marL="248285" marR="78105" indent="-228600">
              <a:lnSpc>
                <a:spcPct val="91500"/>
              </a:lnSpc>
              <a:spcBef>
                <a:spcPts val="590"/>
              </a:spcBef>
            </a:pPr>
            <a:r>
              <a:rPr sz="1000" b="1" spc="-10" dirty="0">
                <a:solidFill>
                  <a:srgbClr val="C55A11"/>
                </a:solidFill>
                <a:cs typeface="Calibri"/>
              </a:rPr>
              <a:t>③ </a:t>
            </a:r>
            <a:r>
              <a:rPr sz="1000" spc="-5" dirty="0">
                <a:cs typeface="Calibri"/>
              </a:rPr>
              <a:t>Stable </a:t>
            </a:r>
            <a:r>
              <a:rPr sz="1000" spc="-20" dirty="0">
                <a:cs typeface="Calibri"/>
              </a:rPr>
              <a:t>symptoms, </a:t>
            </a:r>
            <a:r>
              <a:rPr sz="1000" spc="-5" dirty="0">
                <a:cs typeface="Calibri"/>
              </a:rPr>
              <a:t>at previous </a:t>
            </a:r>
            <a:r>
              <a:rPr sz="1000" spc="-20" dirty="0">
                <a:cs typeface="Calibri"/>
              </a:rPr>
              <a:t>level </a:t>
            </a:r>
            <a:r>
              <a:rPr sz="1000" spc="-5" dirty="0">
                <a:cs typeface="Calibri"/>
              </a:rPr>
              <a:t>of </a:t>
            </a:r>
            <a:r>
              <a:rPr sz="1000" spc="-10" dirty="0">
                <a:cs typeface="Calibri"/>
              </a:rPr>
              <a:t>functioning, </a:t>
            </a:r>
            <a:r>
              <a:rPr sz="1000" spc="-5" dirty="0">
                <a:cs typeface="Calibri"/>
              </a:rPr>
              <a:t>no </a:t>
            </a:r>
            <a:r>
              <a:rPr sz="1000" dirty="0">
                <a:cs typeface="Calibri"/>
              </a:rPr>
              <a:t> </a:t>
            </a:r>
            <a:r>
              <a:rPr sz="1000" spc="-5" dirty="0">
                <a:cs typeface="Calibri"/>
              </a:rPr>
              <a:t>ho</a:t>
            </a:r>
            <a:r>
              <a:rPr sz="1000" spc="-15" dirty="0">
                <a:cs typeface="Calibri"/>
              </a:rPr>
              <a:t>s</a:t>
            </a:r>
            <a:r>
              <a:rPr sz="1000" spc="-5" dirty="0">
                <a:cs typeface="Calibri"/>
              </a:rPr>
              <a:t>p</a:t>
            </a:r>
            <a:r>
              <a:rPr sz="1000" spc="-10" dirty="0">
                <a:cs typeface="Calibri"/>
              </a:rPr>
              <a:t>i</a:t>
            </a:r>
            <a:r>
              <a:rPr sz="1000" spc="-5" dirty="0">
                <a:cs typeface="Calibri"/>
              </a:rPr>
              <a:t>t</a:t>
            </a:r>
            <a:r>
              <a:rPr sz="1000" spc="-15" dirty="0">
                <a:cs typeface="Calibri"/>
              </a:rPr>
              <a:t>a</a:t>
            </a:r>
            <a:r>
              <a:rPr sz="1000" spc="-20" dirty="0">
                <a:cs typeface="Calibri"/>
              </a:rPr>
              <a:t>l</a:t>
            </a:r>
            <a:r>
              <a:rPr sz="1000" spc="-10" dirty="0">
                <a:cs typeface="Calibri"/>
              </a:rPr>
              <a:t>i</a:t>
            </a:r>
            <a:r>
              <a:rPr sz="1000" spc="-5" dirty="0">
                <a:cs typeface="Calibri"/>
              </a:rPr>
              <a:t>z</a:t>
            </a:r>
            <a:r>
              <a:rPr sz="1000" spc="-15" dirty="0">
                <a:cs typeface="Calibri"/>
              </a:rPr>
              <a:t>a</a:t>
            </a:r>
            <a:r>
              <a:rPr sz="1000" spc="-5" dirty="0">
                <a:cs typeface="Calibri"/>
              </a:rPr>
              <a:t>t</a:t>
            </a:r>
            <a:r>
              <a:rPr sz="1000" spc="-20" dirty="0">
                <a:cs typeface="Calibri"/>
              </a:rPr>
              <a:t>i</a:t>
            </a:r>
            <a:r>
              <a:rPr sz="1000" spc="-15" dirty="0">
                <a:cs typeface="Calibri"/>
              </a:rPr>
              <a:t>o</a:t>
            </a:r>
            <a:r>
              <a:rPr sz="1000" spc="-5" dirty="0">
                <a:cs typeface="Calibri"/>
              </a:rPr>
              <a:t>ns</a:t>
            </a:r>
            <a:r>
              <a:rPr sz="1000" spc="-80" dirty="0">
                <a:cs typeface="Times New Roman"/>
              </a:rPr>
              <a:t> </a:t>
            </a:r>
            <a:r>
              <a:rPr sz="1000" spc="-10" dirty="0">
                <a:cs typeface="Calibri"/>
              </a:rPr>
              <a:t>i</a:t>
            </a:r>
            <a:r>
              <a:rPr sz="1000" spc="-5" dirty="0">
                <a:cs typeface="Calibri"/>
              </a:rPr>
              <a:t>n</a:t>
            </a:r>
            <a:r>
              <a:rPr sz="1000" spc="-45" dirty="0">
                <a:cs typeface="Times New Roman"/>
              </a:rPr>
              <a:t> </a:t>
            </a:r>
            <a:r>
              <a:rPr sz="1000" spc="-5" dirty="0">
                <a:cs typeface="Calibri"/>
              </a:rPr>
              <a:t>pa</a:t>
            </a:r>
            <a:r>
              <a:rPr sz="1000" spc="-15" dirty="0">
                <a:cs typeface="Calibri"/>
              </a:rPr>
              <a:t>s</a:t>
            </a:r>
            <a:r>
              <a:rPr sz="1000" spc="-5" dirty="0">
                <a:cs typeface="Calibri"/>
              </a:rPr>
              <a:t>t</a:t>
            </a:r>
            <a:r>
              <a:rPr sz="1000" spc="-60" dirty="0">
                <a:cs typeface="Times New Roman"/>
              </a:rPr>
              <a:t> </a:t>
            </a:r>
            <a:r>
              <a:rPr sz="1000" spc="-5" dirty="0">
                <a:cs typeface="Calibri"/>
              </a:rPr>
              <a:t>3</a:t>
            </a:r>
            <a:r>
              <a:rPr sz="1000" spc="-25" dirty="0">
                <a:cs typeface="Times New Roman"/>
              </a:rPr>
              <a:t> </a:t>
            </a:r>
            <a:r>
              <a:rPr sz="1000" spc="-10" dirty="0">
                <a:cs typeface="Calibri"/>
              </a:rPr>
              <a:t>m</a:t>
            </a:r>
            <a:r>
              <a:rPr sz="1000" spc="-5" dirty="0">
                <a:cs typeface="Calibri"/>
              </a:rPr>
              <a:t>onths</a:t>
            </a:r>
            <a:r>
              <a:rPr sz="1000" spc="-65" dirty="0">
                <a:cs typeface="Times New Roman"/>
              </a:rPr>
              <a:t> </a:t>
            </a:r>
            <a:r>
              <a:rPr sz="1000" spc="-10" dirty="0">
                <a:cs typeface="Calibri"/>
              </a:rPr>
              <a:t>(</a:t>
            </a:r>
            <a:r>
              <a:rPr sz="1000" spc="-5" dirty="0">
                <a:cs typeface="Calibri"/>
              </a:rPr>
              <a:t>or</a:t>
            </a:r>
            <a:r>
              <a:rPr sz="1000" spc="-50" dirty="0">
                <a:cs typeface="Times New Roman"/>
              </a:rPr>
              <a:t> </a:t>
            </a:r>
            <a:r>
              <a:rPr sz="1000" spc="-5" dirty="0">
                <a:cs typeface="Calibri"/>
              </a:rPr>
              <a:t>2</a:t>
            </a:r>
            <a:r>
              <a:rPr sz="1000" spc="-25" dirty="0">
                <a:cs typeface="Times New Roman"/>
              </a:rPr>
              <a:t> </a:t>
            </a:r>
            <a:r>
              <a:rPr sz="1000" spc="-10" dirty="0">
                <a:cs typeface="Calibri"/>
              </a:rPr>
              <a:t>i</a:t>
            </a:r>
            <a:r>
              <a:rPr sz="1000" spc="-5" dirty="0">
                <a:cs typeface="Calibri"/>
              </a:rPr>
              <a:t>f</a:t>
            </a:r>
            <a:r>
              <a:rPr sz="1000" spc="-50" dirty="0">
                <a:cs typeface="Times New Roman"/>
              </a:rPr>
              <a:t> </a:t>
            </a:r>
            <a:r>
              <a:rPr sz="1000" spc="-10" dirty="0">
                <a:cs typeface="Calibri"/>
              </a:rPr>
              <a:t>e</a:t>
            </a:r>
            <a:r>
              <a:rPr sz="1000" spc="-5" dirty="0">
                <a:cs typeface="Calibri"/>
              </a:rPr>
              <a:t>n</a:t>
            </a:r>
            <a:r>
              <a:rPr sz="1000" spc="-10" dirty="0">
                <a:cs typeface="Calibri"/>
              </a:rPr>
              <a:t>r</a:t>
            </a:r>
            <a:r>
              <a:rPr sz="1000" spc="-5" dirty="0">
                <a:cs typeface="Calibri"/>
              </a:rPr>
              <a:t>o</a:t>
            </a:r>
            <a:r>
              <a:rPr sz="1000" spc="-10" dirty="0">
                <a:cs typeface="Calibri"/>
              </a:rPr>
              <a:t>lle</a:t>
            </a:r>
            <a:r>
              <a:rPr sz="1000" spc="-5" dirty="0">
                <a:cs typeface="Calibri"/>
              </a:rPr>
              <a:t>d</a:t>
            </a:r>
            <a:r>
              <a:rPr sz="1000" spc="-70" dirty="0">
                <a:cs typeface="Times New Roman"/>
              </a:rPr>
              <a:t> </a:t>
            </a:r>
            <a:r>
              <a:rPr sz="1000" spc="-10" dirty="0">
                <a:cs typeface="Calibri"/>
              </a:rPr>
              <a:t>i</a:t>
            </a:r>
            <a:r>
              <a:rPr sz="1000" spc="-5" dirty="0">
                <a:cs typeface="Calibri"/>
              </a:rPr>
              <a:t>n</a:t>
            </a:r>
            <a:r>
              <a:rPr sz="1000" spc="-45" dirty="0">
                <a:cs typeface="Times New Roman"/>
              </a:rPr>
              <a:t> </a:t>
            </a:r>
            <a:r>
              <a:rPr sz="1000" spc="-5" dirty="0">
                <a:cs typeface="Calibri"/>
              </a:rPr>
              <a:t>H</a:t>
            </a:r>
            <a:r>
              <a:rPr sz="1000" spc="-10" dirty="0">
                <a:cs typeface="Calibri"/>
              </a:rPr>
              <a:t>e</a:t>
            </a:r>
            <a:r>
              <a:rPr sz="1000" spc="-5" dirty="0">
                <a:cs typeface="Calibri"/>
              </a:rPr>
              <a:t>a</a:t>
            </a:r>
            <a:r>
              <a:rPr sz="1000" spc="-10" dirty="0">
                <a:cs typeface="Calibri"/>
              </a:rPr>
              <a:t>l</a:t>
            </a:r>
            <a:r>
              <a:rPr sz="1000" spc="-5" dirty="0">
                <a:cs typeface="Calibri"/>
              </a:rPr>
              <a:t>th </a:t>
            </a:r>
            <a:r>
              <a:rPr sz="1000" spc="-5" dirty="0">
                <a:cs typeface="Times New Roman"/>
              </a:rPr>
              <a:t> </a:t>
            </a:r>
            <a:r>
              <a:rPr sz="1000" spc="-10" dirty="0">
                <a:cs typeface="Calibri"/>
              </a:rPr>
              <a:t>C</a:t>
            </a:r>
            <a:r>
              <a:rPr sz="1000" spc="-5" dirty="0">
                <a:cs typeface="Calibri"/>
              </a:rPr>
              <a:t>oa</a:t>
            </a:r>
            <a:r>
              <a:rPr sz="1000" spc="-10" dirty="0">
                <a:cs typeface="Calibri"/>
              </a:rPr>
              <a:t>c</a:t>
            </a:r>
            <a:r>
              <a:rPr sz="1000" dirty="0">
                <a:cs typeface="Calibri"/>
              </a:rPr>
              <a:t>h</a:t>
            </a:r>
            <a:r>
              <a:rPr sz="1000" spc="-10" dirty="0">
                <a:cs typeface="Calibri"/>
              </a:rPr>
              <a:t>i</a:t>
            </a:r>
            <a:r>
              <a:rPr sz="1000" spc="-5" dirty="0">
                <a:cs typeface="Calibri"/>
              </a:rPr>
              <a:t>ng</a:t>
            </a:r>
            <a:r>
              <a:rPr sz="1000" spc="-75" dirty="0">
                <a:cs typeface="Times New Roman"/>
              </a:rPr>
              <a:t> </a:t>
            </a:r>
            <a:r>
              <a:rPr sz="1000" spc="-5" dirty="0">
                <a:cs typeface="Calibri"/>
              </a:rPr>
              <a:t>Pro</a:t>
            </a:r>
            <a:r>
              <a:rPr sz="1000" spc="-10" dirty="0">
                <a:cs typeface="Calibri"/>
              </a:rPr>
              <a:t>g</a:t>
            </a:r>
            <a:r>
              <a:rPr sz="1000" spc="-5" dirty="0">
                <a:cs typeface="Calibri"/>
              </a:rPr>
              <a:t>ra</a:t>
            </a:r>
            <a:r>
              <a:rPr sz="1000" spc="-10" dirty="0">
                <a:cs typeface="Calibri"/>
              </a:rPr>
              <a:t>m</a:t>
            </a:r>
            <a:r>
              <a:rPr sz="1000" spc="-5" dirty="0">
                <a:cs typeface="Calibri"/>
              </a:rPr>
              <a:t>)</a:t>
            </a:r>
            <a:endParaRPr sz="1000" dirty="0">
              <a:cs typeface="Calibri"/>
            </a:endParaRPr>
          </a:p>
          <a:p>
            <a:pPr marL="248285" marR="78105" indent="-228600">
              <a:lnSpc>
                <a:spcPct val="91500"/>
              </a:lnSpc>
              <a:spcBef>
                <a:spcPts val="605"/>
              </a:spcBef>
            </a:pPr>
            <a:r>
              <a:rPr sz="1000" b="1" spc="-10" dirty="0">
                <a:solidFill>
                  <a:srgbClr val="FFC000"/>
                </a:solidFill>
                <a:cs typeface="Calibri"/>
              </a:rPr>
              <a:t>④ </a:t>
            </a:r>
            <a:r>
              <a:rPr sz="1000" spc="-5" dirty="0">
                <a:cs typeface="Calibri"/>
              </a:rPr>
              <a:t>Stable </a:t>
            </a:r>
            <a:r>
              <a:rPr sz="1000" spc="-20" dirty="0">
                <a:cs typeface="Calibri"/>
              </a:rPr>
              <a:t>symptoms, </a:t>
            </a:r>
            <a:r>
              <a:rPr sz="1000" spc="-5" dirty="0">
                <a:cs typeface="Calibri"/>
              </a:rPr>
              <a:t>at previous </a:t>
            </a:r>
            <a:r>
              <a:rPr sz="1000" spc="-20" dirty="0">
                <a:cs typeface="Calibri"/>
              </a:rPr>
              <a:t>level </a:t>
            </a:r>
            <a:r>
              <a:rPr sz="1000" spc="-5" dirty="0">
                <a:cs typeface="Calibri"/>
              </a:rPr>
              <a:t>of </a:t>
            </a:r>
            <a:r>
              <a:rPr sz="1000" spc="-10" dirty="0">
                <a:cs typeface="Calibri"/>
              </a:rPr>
              <a:t>functioning, </a:t>
            </a:r>
            <a:r>
              <a:rPr sz="1000" spc="-5" dirty="0">
                <a:cs typeface="Calibri"/>
              </a:rPr>
              <a:t>no </a:t>
            </a:r>
            <a:r>
              <a:rPr sz="1000" dirty="0">
                <a:cs typeface="Calibri"/>
              </a:rPr>
              <a:t> </a:t>
            </a:r>
            <a:r>
              <a:rPr sz="1000" spc="-5" dirty="0">
                <a:cs typeface="Calibri"/>
              </a:rPr>
              <a:t>ho</a:t>
            </a:r>
            <a:r>
              <a:rPr sz="1000" spc="-15" dirty="0">
                <a:cs typeface="Calibri"/>
              </a:rPr>
              <a:t>s</a:t>
            </a:r>
            <a:r>
              <a:rPr sz="1000" spc="-5" dirty="0">
                <a:cs typeface="Calibri"/>
              </a:rPr>
              <a:t>p</a:t>
            </a:r>
            <a:r>
              <a:rPr sz="1000" spc="-10" dirty="0">
                <a:cs typeface="Calibri"/>
              </a:rPr>
              <a:t>i</a:t>
            </a:r>
            <a:r>
              <a:rPr sz="1000" spc="-5" dirty="0">
                <a:cs typeface="Calibri"/>
              </a:rPr>
              <a:t>t</a:t>
            </a:r>
            <a:r>
              <a:rPr sz="1000" spc="-15" dirty="0">
                <a:cs typeface="Calibri"/>
              </a:rPr>
              <a:t>a</a:t>
            </a:r>
            <a:r>
              <a:rPr sz="1000" spc="-20" dirty="0">
                <a:cs typeface="Calibri"/>
              </a:rPr>
              <a:t>l</a:t>
            </a:r>
            <a:r>
              <a:rPr sz="1000" spc="-10" dirty="0">
                <a:cs typeface="Calibri"/>
              </a:rPr>
              <a:t>i</a:t>
            </a:r>
            <a:r>
              <a:rPr sz="1000" spc="-5" dirty="0">
                <a:cs typeface="Calibri"/>
              </a:rPr>
              <a:t>z</a:t>
            </a:r>
            <a:r>
              <a:rPr sz="1000" spc="-15" dirty="0">
                <a:cs typeface="Calibri"/>
              </a:rPr>
              <a:t>a</a:t>
            </a:r>
            <a:r>
              <a:rPr sz="1000" spc="-5" dirty="0">
                <a:cs typeface="Calibri"/>
              </a:rPr>
              <a:t>t</a:t>
            </a:r>
            <a:r>
              <a:rPr sz="1000" spc="-20" dirty="0">
                <a:cs typeface="Calibri"/>
              </a:rPr>
              <a:t>i</a:t>
            </a:r>
            <a:r>
              <a:rPr sz="1000" spc="-15" dirty="0">
                <a:cs typeface="Calibri"/>
              </a:rPr>
              <a:t>o</a:t>
            </a:r>
            <a:r>
              <a:rPr sz="1000" spc="-5" dirty="0">
                <a:cs typeface="Calibri"/>
              </a:rPr>
              <a:t>ns</a:t>
            </a:r>
            <a:r>
              <a:rPr sz="1000" spc="-80" dirty="0">
                <a:cs typeface="Times New Roman"/>
              </a:rPr>
              <a:t> </a:t>
            </a:r>
            <a:r>
              <a:rPr sz="1000" spc="-10" dirty="0">
                <a:cs typeface="Calibri"/>
              </a:rPr>
              <a:t>i</a:t>
            </a:r>
            <a:r>
              <a:rPr sz="1000" spc="-5" dirty="0">
                <a:cs typeface="Calibri"/>
              </a:rPr>
              <a:t>n</a:t>
            </a:r>
            <a:r>
              <a:rPr sz="1000" spc="-45" dirty="0">
                <a:cs typeface="Times New Roman"/>
              </a:rPr>
              <a:t> </a:t>
            </a:r>
            <a:r>
              <a:rPr sz="1000" spc="-5" dirty="0">
                <a:cs typeface="Calibri"/>
              </a:rPr>
              <a:t>pa</a:t>
            </a:r>
            <a:r>
              <a:rPr sz="1000" spc="-15" dirty="0">
                <a:cs typeface="Calibri"/>
              </a:rPr>
              <a:t>s</a:t>
            </a:r>
            <a:r>
              <a:rPr sz="1000" spc="-5" dirty="0">
                <a:cs typeface="Calibri"/>
              </a:rPr>
              <a:t>t</a:t>
            </a:r>
            <a:r>
              <a:rPr sz="1000" spc="-60" dirty="0">
                <a:cs typeface="Times New Roman"/>
              </a:rPr>
              <a:t> </a:t>
            </a:r>
            <a:r>
              <a:rPr sz="1000" spc="-5" dirty="0">
                <a:cs typeface="Calibri"/>
              </a:rPr>
              <a:t>6</a:t>
            </a:r>
            <a:r>
              <a:rPr sz="1000" spc="-25" dirty="0">
                <a:cs typeface="Times New Roman"/>
              </a:rPr>
              <a:t> </a:t>
            </a:r>
            <a:r>
              <a:rPr sz="1000" spc="-10" dirty="0">
                <a:cs typeface="Calibri"/>
              </a:rPr>
              <a:t>m</a:t>
            </a:r>
            <a:r>
              <a:rPr sz="1000" spc="-5" dirty="0">
                <a:cs typeface="Calibri"/>
              </a:rPr>
              <a:t>onths</a:t>
            </a:r>
            <a:r>
              <a:rPr sz="1000" spc="-65" dirty="0">
                <a:cs typeface="Times New Roman"/>
              </a:rPr>
              <a:t> </a:t>
            </a:r>
            <a:r>
              <a:rPr sz="1000" spc="-10" dirty="0">
                <a:cs typeface="Calibri"/>
              </a:rPr>
              <a:t>(</a:t>
            </a:r>
            <a:r>
              <a:rPr sz="1000" spc="-5" dirty="0">
                <a:cs typeface="Calibri"/>
              </a:rPr>
              <a:t>or</a:t>
            </a:r>
            <a:r>
              <a:rPr sz="1000" spc="-50" dirty="0">
                <a:cs typeface="Times New Roman"/>
              </a:rPr>
              <a:t> </a:t>
            </a:r>
            <a:r>
              <a:rPr sz="1000" spc="-5" dirty="0">
                <a:cs typeface="Calibri"/>
              </a:rPr>
              <a:t>3</a:t>
            </a:r>
            <a:r>
              <a:rPr sz="1000" spc="-25" dirty="0">
                <a:cs typeface="Times New Roman"/>
              </a:rPr>
              <a:t> </a:t>
            </a:r>
            <a:r>
              <a:rPr sz="1000" spc="-10" dirty="0">
                <a:cs typeface="Calibri"/>
              </a:rPr>
              <a:t>i</a:t>
            </a:r>
            <a:r>
              <a:rPr sz="1000" spc="-5" dirty="0">
                <a:cs typeface="Calibri"/>
              </a:rPr>
              <a:t>f</a:t>
            </a:r>
            <a:r>
              <a:rPr sz="1000" spc="-50" dirty="0">
                <a:cs typeface="Times New Roman"/>
              </a:rPr>
              <a:t> </a:t>
            </a:r>
            <a:r>
              <a:rPr sz="1000" spc="-10" dirty="0">
                <a:cs typeface="Calibri"/>
              </a:rPr>
              <a:t>e</a:t>
            </a:r>
            <a:r>
              <a:rPr sz="1000" spc="-5" dirty="0">
                <a:cs typeface="Calibri"/>
              </a:rPr>
              <a:t>n</a:t>
            </a:r>
            <a:r>
              <a:rPr sz="1000" spc="-10" dirty="0">
                <a:cs typeface="Calibri"/>
              </a:rPr>
              <a:t>r</a:t>
            </a:r>
            <a:r>
              <a:rPr sz="1000" spc="-5" dirty="0">
                <a:cs typeface="Calibri"/>
              </a:rPr>
              <a:t>o</a:t>
            </a:r>
            <a:r>
              <a:rPr sz="1000" spc="-10" dirty="0">
                <a:cs typeface="Calibri"/>
              </a:rPr>
              <a:t>lle</a:t>
            </a:r>
            <a:r>
              <a:rPr sz="1000" spc="-5" dirty="0">
                <a:cs typeface="Calibri"/>
              </a:rPr>
              <a:t>d</a:t>
            </a:r>
            <a:r>
              <a:rPr sz="1000" spc="-70" dirty="0">
                <a:cs typeface="Times New Roman"/>
              </a:rPr>
              <a:t> </a:t>
            </a:r>
            <a:r>
              <a:rPr sz="1000" spc="-10" dirty="0">
                <a:cs typeface="Calibri"/>
              </a:rPr>
              <a:t>i</a:t>
            </a:r>
            <a:r>
              <a:rPr sz="1000" spc="-5" dirty="0">
                <a:cs typeface="Calibri"/>
              </a:rPr>
              <a:t>n</a:t>
            </a:r>
            <a:r>
              <a:rPr sz="1000" spc="-45" dirty="0">
                <a:cs typeface="Times New Roman"/>
              </a:rPr>
              <a:t> </a:t>
            </a:r>
            <a:r>
              <a:rPr lang="en-US" sz="1000" spc="-45" dirty="0">
                <a:cs typeface="Times New Roman"/>
              </a:rPr>
              <a:t>Clever Care Plus Complex Care </a:t>
            </a:r>
            <a:r>
              <a:rPr sz="1000" spc="-75" dirty="0">
                <a:cs typeface="Times New Roman"/>
              </a:rPr>
              <a:t> </a:t>
            </a:r>
            <a:r>
              <a:rPr sz="1000" spc="-5" dirty="0">
                <a:cs typeface="Calibri"/>
              </a:rPr>
              <a:t>Pro</a:t>
            </a:r>
            <a:r>
              <a:rPr sz="1000" spc="-10" dirty="0">
                <a:cs typeface="Calibri"/>
              </a:rPr>
              <a:t>g</a:t>
            </a:r>
            <a:r>
              <a:rPr sz="1000" spc="-5" dirty="0">
                <a:cs typeface="Calibri"/>
              </a:rPr>
              <a:t>ra</a:t>
            </a:r>
            <a:r>
              <a:rPr sz="1000" spc="-10" dirty="0">
                <a:cs typeface="Calibri"/>
              </a:rPr>
              <a:t>m</a:t>
            </a:r>
            <a:r>
              <a:rPr sz="1000" spc="-5" dirty="0">
                <a:cs typeface="Calibri"/>
              </a:rPr>
              <a:t>)</a:t>
            </a:r>
            <a:endParaRPr sz="1000" dirty="0">
              <a:cs typeface="Calibri"/>
            </a:endParaRPr>
          </a:p>
          <a:p>
            <a:pPr marL="19685">
              <a:spcBef>
                <a:spcPts val="505"/>
              </a:spcBef>
            </a:pPr>
            <a:r>
              <a:rPr sz="1000" b="1" spc="-10" dirty="0">
                <a:solidFill>
                  <a:srgbClr val="84B800"/>
                </a:solidFill>
                <a:cs typeface="Calibri"/>
              </a:rPr>
              <a:t>⑤ </a:t>
            </a:r>
            <a:r>
              <a:rPr sz="1000" b="1" spc="-15" dirty="0">
                <a:solidFill>
                  <a:srgbClr val="84B800"/>
                </a:solidFill>
                <a:cs typeface="Calibri"/>
              </a:rPr>
              <a:t> </a:t>
            </a:r>
            <a:r>
              <a:rPr sz="1000" dirty="0">
                <a:cs typeface="Calibri"/>
              </a:rPr>
              <a:t>N</a:t>
            </a:r>
            <a:r>
              <a:rPr sz="1000" spc="-5" dirty="0">
                <a:cs typeface="Calibri"/>
              </a:rPr>
              <a:t>o</a:t>
            </a:r>
            <a:r>
              <a:rPr sz="1000" spc="-70" dirty="0">
                <a:cs typeface="Times New Roman"/>
              </a:rPr>
              <a:t> </a:t>
            </a:r>
            <a:r>
              <a:rPr sz="1000" spc="-5" dirty="0">
                <a:cs typeface="Calibri"/>
              </a:rPr>
              <a:t>ho</a:t>
            </a:r>
            <a:r>
              <a:rPr sz="1000" spc="-15" dirty="0">
                <a:cs typeface="Calibri"/>
              </a:rPr>
              <a:t>s</a:t>
            </a:r>
            <a:r>
              <a:rPr sz="1000" spc="-5" dirty="0">
                <a:cs typeface="Calibri"/>
              </a:rPr>
              <a:t>p</a:t>
            </a:r>
            <a:r>
              <a:rPr sz="1000" spc="-10" dirty="0">
                <a:cs typeface="Calibri"/>
              </a:rPr>
              <a:t>i</a:t>
            </a:r>
            <a:r>
              <a:rPr sz="1000" spc="-5" dirty="0">
                <a:cs typeface="Calibri"/>
              </a:rPr>
              <a:t>t</a:t>
            </a:r>
            <a:r>
              <a:rPr sz="1000" spc="-15" dirty="0">
                <a:cs typeface="Calibri"/>
              </a:rPr>
              <a:t>a</a:t>
            </a:r>
            <a:r>
              <a:rPr sz="1000" spc="-20" dirty="0">
                <a:cs typeface="Calibri"/>
              </a:rPr>
              <a:t>l</a:t>
            </a:r>
            <a:r>
              <a:rPr sz="1000" spc="-10" dirty="0">
                <a:cs typeface="Calibri"/>
              </a:rPr>
              <a:t>i</a:t>
            </a:r>
            <a:r>
              <a:rPr sz="1000" spc="-5" dirty="0">
                <a:cs typeface="Calibri"/>
              </a:rPr>
              <a:t>z</a:t>
            </a:r>
            <a:r>
              <a:rPr sz="1000" spc="-15" dirty="0">
                <a:cs typeface="Calibri"/>
              </a:rPr>
              <a:t>a</a:t>
            </a:r>
            <a:r>
              <a:rPr sz="1000" spc="-5" dirty="0">
                <a:cs typeface="Calibri"/>
              </a:rPr>
              <a:t>t</a:t>
            </a:r>
            <a:r>
              <a:rPr sz="1000" spc="-20" dirty="0">
                <a:cs typeface="Calibri"/>
              </a:rPr>
              <a:t>i</a:t>
            </a:r>
            <a:r>
              <a:rPr sz="1000" spc="-15" dirty="0">
                <a:cs typeface="Calibri"/>
              </a:rPr>
              <a:t>o</a:t>
            </a:r>
            <a:r>
              <a:rPr sz="1000" spc="-5" dirty="0">
                <a:cs typeface="Calibri"/>
              </a:rPr>
              <a:t>ns</a:t>
            </a:r>
            <a:endParaRPr sz="1000" dirty="0">
              <a:cs typeface="Calibri"/>
            </a:endParaRPr>
          </a:p>
        </p:txBody>
      </p:sp>
      <p:grpSp>
        <p:nvGrpSpPr>
          <p:cNvPr id="54" name="object 53">
            <a:extLst>
              <a:ext uri="{FF2B5EF4-FFF2-40B4-BE49-F238E27FC236}">
                <a16:creationId xmlns:a16="http://schemas.microsoft.com/office/drawing/2014/main" id="{EB165A0D-24EF-4185-3603-551BDA5AD8CB}"/>
              </a:ext>
            </a:extLst>
          </p:cNvPr>
          <p:cNvGrpSpPr/>
          <p:nvPr/>
        </p:nvGrpSpPr>
        <p:grpSpPr>
          <a:xfrm>
            <a:off x="5143953" y="3232767"/>
            <a:ext cx="58419" cy="386080"/>
            <a:chOff x="4967985" y="3332733"/>
            <a:chExt cx="58419" cy="386080"/>
          </a:xfrm>
        </p:grpSpPr>
        <p:sp>
          <p:nvSpPr>
            <p:cNvPr id="55" name="object 54">
              <a:extLst>
                <a:ext uri="{FF2B5EF4-FFF2-40B4-BE49-F238E27FC236}">
                  <a16:creationId xmlns:a16="http://schemas.microsoft.com/office/drawing/2014/main" id="{BE9F7264-41F3-A63F-FDFE-A29B85F87F75}"/>
                </a:ext>
              </a:extLst>
            </p:cNvPr>
            <p:cNvSpPr/>
            <p:nvPr/>
          </p:nvSpPr>
          <p:spPr>
            <a:xfrm>
              <a:off x="4974336" y="3339083"/>
              <a:ext cx="45720" cy="373380"/>
            </a:xfrm>
            <a:custGeom>
              <a:avLst/>
              <a:gdLst/>
              <a:ahLst/>
              <a:cxnLst/>
              <a:rect l="l" t="t" r="r" b="b"/>
              <a:pathLst>
                <a:path w="45720" h="373379">
                  <a:moveTo>
                    <a:pt x="45720" y="350520"/>
                  </a:moveTo>
                  <a:lnTo>
                    <a:pt x="34290" y="350520"/>
                  </a:lnTo>
                  <a:lnTo>
                    <a:pt x="34290" y="0"/>
                  </a:lnTo>
                  <a:lnTo>
                    <a:pt x="11430" y="0"/>
                  </a:lnTo>
                  <a:lnTo>
                    <a:pt x="11430" y="350520"/>
                  </a:lnTo>
                  <a:lnTo>
                    <a:pt x="0" y="350520"/>
                  </a:lnTo>
                  <a:lnTo>
                    <a:pt x="22860" y="373380"/>
                  </a:lnTo>
                  <a:lnTo>
                    <a:pt x="45720" y="350520"/>
                  </a:lnTo>
                  <a:close/>
                </a:path>
              </a:pathLst>
            </a:custGeom>
            <a:solidFill>
              <a:srgbClr val="12A89D"/>
            </a:solidFill>
          </p:spPr>
          <p:txBody>
            <a:bodyPr wrap="square" lIns="0" tIns="0" rIns="0" bIns="0" rtlCol="0"/>
            <a:lstStyle/>
            <a:p>
              <a:endParaRPr/>
            </a:p>
          </p:txBody>
        </p:sp>
        <p:sp>
          <p:nvSpPr>
            <p:cNvPr id="56" name="object 55">
              <a:extLst>
                <a:ext uri="{FF2B5EF4-FFF2-40B4-BE49-F238E27FC236}">
                  <a16:creationId xmlns:a16="http://schemas.microsoft.com/office/drawing/2014/main" id="{F41466FB-DBAA-CF22-48F4-F1C087BA0266}"/>
                </a:ext>
              </a:extLst>
            </p:cNvPr>
            <p:cNvSpPr/>
            <p:nvPr/>
          </p:nvSpPr>
          <p:spPr>
            <a:xfrm>
              <a:off x="4974335" y="3339083"/>
              <a:ext cx="45720" cy="373380"/>
            </a:xfrm>
            <a:custGeom>
              <a:avLst/>
              <a:gdLst/>
              <a:ahLst/>
              <a:cxnLst/>
              <a:rect l="l" t="t" r="r" b="b"/>
              <a:pathLst>
                <a:path w="45720" h="373379">
                  <a:moveTo>
                    <a:pt x="0" y="350520"/>
                  </a:moveTo>
                  <a:lnTo>
                    <a:pt x="11430" y="350520"/>
                  </a:lnTo>
                  <a:lnTo>
                    <a:pt x="11430" y="0"/>
                  </a:lnTo>
                  <a:lnTo>
                    <a:pt x="34290" y="0"/>
                  </a:lnTo>
                  <a:lnTo>
                    <a:pt x="34290" y="350520"/>
                  </a:lnTo>
                  <a:lnTo>
                    <a:pt x="45720" y="350520"/>
                  </a:lnTo>
                  <a:lnTo>
                    <a:pt x="22860" y="373380"/>
                  </a:lnTo>
                  <a:lnTo>
                    <a:pt x="0" y="350520"/>
                  </a:lnTo>
                  <a:close/>
                </a:path>
              </a:pathLst>
            </a:custGeom>
            <a:ln w="12700">
              <a:solidFill>
                <a:srgbClr val="888990"/>
              </a:solidFill>
            </a:ln>
          </p:spPr>
          <p:txBody>
            <a:bodyPr wrap="square" lIns="0" tIns="0" rIns="0" bIns="0" rtlCol="0"/>
            <a:lstStyle/>
            <a:p>
              <a:endParaRPr/>
            </a:p>
          </p:txBody>
        </p:sp>
      </p:grpSp>
    </p:spTree>
    <p:extLst>
      <p:ext uri="{BB962C8B-B14F-4D97-AF65-F5344CB8AC3E}">
        <p14:creationId xmlns:p14="http://schemas.microsoft.com/office/powerpoint/2010/main" val="480696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3718560" y="246060"/>
            <a:ext cx="495681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3200" dirty="0">
                <a:solidFill>
                  <a:srgbClr val="45C2B1"/>
                </a:solidFill>
                <a:latin typeface="Comfortaa" pitchFamily="2" charset="0"/>
              </a:rPr>
              <a:t>Face-to-Face Encounter </a:t>
            </a:r>
          </a:p>
        </p:txBody>
      </p:sp>
      <p:pic>
        <p:nvPicPr>
          <p:cNvPr id="7" name="Picture 6">
            <a:extLst>
              <a:ext uri="{FF2B5EF4-FFF2-40B4-BE49-F238E27FC236}">
                <a16:creationId xmlns:a16="http://schemas.microsoft.com/office/drawing/2014/main" id="{BB783E28-EBC6-481C-A9D2-BAA6D793179F}"/>
              </a:ext>
            </a:extLst>
          </p:cNvPr>
          <p:cNvPicPr>
            <a:picLocks noChangeAspect="1"/>
          </p:cNvPicPr>
          <p:nvPr/>
        </p:nvPicPr>
        <p:blipFill>
          <a:blip r:embed="rId3"/>
          <a:stretch>
            <a:fillRect/>
          </a:stretch>
        </p:blipFill>
        <p:spPr>
          <a:xfrm>
            <a:off x="6471811" y="5975986"/>
            <a:ext cx="2499577" cy="780356"/>
          </a:xfrm>
          <a:prstGeom prst="rect">
            <a:avLst/>
          </a:prstGeom>
        </p:spPr>
      </p:pic>
      <p:sp>
        <p:nvSpPr>
          <p:cNvPr id="6" name="TextBox 5">
            <a:extLst>
              <a:ext uri="{FF2B5EF4-FFF2-40B4-BE49-F238E27FC236}">
                <a16:creationId xmlns:a16="http://schemas.microsoft.com/office/drawing/2014/main" id="{1B9625C8-3A78-4459-A22A-B53472B3740A}"/>
              </a:ext>
            </a:extLst>
          </p:cNvPr>
          <p:cNvSpPr txBox="1"/>
          <p:nvPr/>
        </p:nvSpPr>
        <p:spPr>
          <a:xfrm>
            <a:off x="3933865" y="1022348"/>
            <a:ext cx="4835202" cy="5247590"/>
          </a:xfrm>
          <a:prstGeom prst="rect">
            <a:avLst/>
          </a:prstGeom>
          <a:noFill/>
        </p:spPr>
        <p:txBody>
          <a:bodyPr wrap="square" rtlCol="0">
            <a:spAutoFit/>
          </a:bodyPr>
          <a:lstStyle/>
          <a:p>
            <a:r>
              <a:rPr lang="en-US" sz="1500" dirty="0">
                <a:solidFill>
                  <a:srgbClr val="194F90"/>
                </a:solidFill>
                <a:latin typeface="Open Sans" panose="020B0606030504020204" pitchFamily="34" charset="0"/>
                <a:ea typeface="Open Sans" panose="020B0606030504020204" pitchFamily="34" charset="0"/>
                <a:cs typeface="Open Sans" panose="020B0606030504020204" pitchFamily="34" charset="0"/>
              </a:rPr>
              <a:t>Clever Care Case Management Program Includes face-to-face visits with the member to develop a professional and trusting relationship. During face-to-face visits, the case manager is able to assess the member and their home environment. The face-to-face visit also provides needed interaction with the member that may combat loneliness and have a positive impact on mental health. Items reviewed but not limited to include:</a:t>
            </a:r>
          </a:p>
          <a:p>
            <a:pPr marL="214313" indent="-214313">
              <a:spcBef>
                <a:spcPts val="600"/>
              </a:spcBef>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Written materials the member would like to review the case manager for a better understanding.</a:t>
            </a:r>
          </a:p>
          <a:p>
            <a:pPr marL="214313" indent="-214313">
              <a:spcBef>
                <a:spcPts val="600"/>
              </a:spcBef>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The case manager can conduct a home environment assessment to ensure hazards are addressed such as scatter rugs that increase the risk of a member fall. </a:t>
            </a:r>
          </a:p>
          <a:p>
            <a:pPr marL="214313" indent="-214313">
              <a:spcBef>
                <a:spcPts val="600"/>
              </a:spcBef>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Medication reconciliation to ensure the member is taking their medications as prescribed. </a:t>
            </a:r>
          </a:p>
          <a:p>
            <a:pPr marL="214313" indent="-214313">
              <a:spcBef>
                <a:spcPts val="600"/>
              </a:spcBef>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The case manager may identify changing needs of the member that were not expressed/identified telephonically. </a:t>
            </a:r>
          </a:p>
        </p:txBody>
      </p:sp>
      <p:pic>
        <p:nvPicPr>
          <p:cNvPr id="3" name="Picture 2" descr="Two people sitting posing for the camera&#10;&#10;Description automatically generated">
            <a:extLst>
              <a:ext uri="{FF2B5EF4-FFF2-40B4-BE49-F238E27FC236}">
                <a16:creationId xmlns:a16="http://schemas.microsoft.com/office/drawing/2014/main" id="{E6201AFB-3BF4-46C5-A889-6ADD69DCE6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3434080" cy="6858000"/>
          </a:xfrm>
          <a:prstGeom prst="rect">
            <a:avLst/>
          </a:prstGeom>
        </p:spPr>
      </p:pic>
    </p:spTree>
    <p:extLst>
      <p:ext uri="{BB962C8B-B14F-4D97-AF65-F5344CB8AC3E}">
        <p14:creationId xmlns:p14="http://schemas.microsoft.com/office/powerpoint/2010/main" val="264979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1AC094-C058-41D5-B701-8D6F0966B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 y="0"/>
            <a:ext cx="3434080" cy="6871204"/>
          </a:xfrm>
          <a:prstGeom prst="rect">
            <a:avLst/>
          </a:prstGeom>
        </p:spPr>
      </p:pic>
      <p:sp>
        <p:nvSpPr>
          <p:cNvPr id="4" name="Title 1">
            <a:extLst>
              <a:ext uri="{FF2B5EF4-FFF2-40B4-BE49-F238E27FC236}">
                <a16:creationId xmlns:a16="http://schemas.microsoft.com/office/drawing/2014/main" id="{6F18DAD7-88AC-4FDB-BA1F-B80964A3AAF9}"/>
              </a:ext>
            </a:extLst>
          </p:cNvPr>
          <p:cNvSpPr txBox="1">
            <a:spLocks/>
          </p:cNvSpPr>
          <p:nvPr/>
        </p:nvSpPr>
        <p:spPr>
          <a:xfrm>
            <a:off x="3475990" y="61806"/>
            <a:ext cx="4956810" cy="77628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3200" dirty="0">
                <a:solidFill>
                  <a:srgbClr val="45C2B1"/>
                </a:solidFill>
                <a:latin typeface="Comfortaa" pitchFamily="2" charset="0"/>
              </a:rPr>
              <a:t>Individualized Care Plan (ICP)</a:t>
            </a:r>
          </a:p>
        </p:txBody>
      </p:sp>
      <p:pic>
        <p:nvPicPr>
          <p:cNvPr id="7" name="Picture 6">
            <a:extLst>
              <a:ext uri="{FF2B5EF4-FFF2-40B4-BE49-F238E27FC236}">
                <a16:creationId xmlns:a16="http://schemas.microsoft.com/office/drawing/2014/main" id="{BB783E28-EBC6-481C-A9D2-BAA6D793179F}"/>
              </a:ext>
            </a:extLst>
          </p:cNvPr>
          <p:cNvPicPr>
            <a:picLocks noChangeAspect="1"/>
          </p:cNvPicPr>
          <p:nvPr/>
        </p:nvPicPr>
        <p:blipFill>
          <a:blip r:embed="rId3"/>
          <a:stretch>
            <a:fillRect/>
          </a:stretch>
        </p:blipFill>
        <p:spPr>
          <a:xfrm>
            <a:off x="6471811" y="5975986"/>
            <a:ext cx="2499577" cy="780356"/>
          </a:xfrm>
          <a:prstGeom prst="rect">
            <a:avLst/>
          </a:prstGeom>
        </p:spPr>
      </p:pic>
      <p:sp>
        <p:nvSpPr>
          <p:cNvPr id="6" name="TextBox 5">
            <a:extLst>
              <a:ext uri="{FF2B5EF4-FFF2-40B4-BE49-F238E27FC236}">
                <a16:creationId xmlns:a16="http://schemas.microsoft.com/office/drawing/2014/main" id="{1E65C524-ACB1-49F6-8E69-A5B22B72E7F1}"/>
              </a:ext>
            </a:extLst>
          </p:cNvPr>
          <p:cNvSpPr txBox="1"/>
          <p:nvPr/>
        </p:nvSpPr>
        <p:spPr>
          <a:xfrm>
            <a:off x="3597598" y="790068"/>
            <a:ext cx="4835202" cy="5478423"/>
          </a:xfrm>
          <a:prstGeom prst="rect">
            <a:avLst/>
          </a:prstGeom>
          <a:noFill/>
        </p:spPr>
        <p:txBody>
          <a:bodyPr wrap="square" rtlCol="0">
            <a:spAutoFit/>
          </a:bodyPr>
          <a:lstStyle/>
          <a:p>
            <a:pPr marL="214313" indent="-214313">
              <a:spcBef>
                <a:spcPts val="600"/>
              </a:spcBef>
              <a:buFont typeface="Arial" panose="020B0604020202020204" pitchFamily="34" charset="0"/>
              <a:buChar char="•"/>
            </a:pPr>
            <a:r>
              <a:rPr lang="en-US" sz="1480" dirty="0">
                <a:latin typeface="Open Sans" panose="020B0606030504020204" pitchFamily="34" charset="0"/>
                <a:ea typeface="Open Sans" panose="020B0606030504020204" pitchFamily="34" charset="0"/>
                <a:cs typeface="Open Sans" panose="020B0606030504020204" pitchFamily="34" charset="0"/>
              </a:rPr>
              <a:t>Code of Federal Regulations (42 CFR §422.101(f)(ii); 42 CFR§422.152(g)(2)(iv)) requires all SNPs to develop and  implement an ICP for each individual enrolled in SNP</a:t>
            </a:r>
          </a:p>
          <a:p>
            <a:pPr marL="214313" indent="-214313">
              <a:spcBef>
                <a:spcPts val="600"/>
              </a:spcBef>
              <a:buFont typeface="Arial" panose="020B0604020202020204" pitchFamily="34" charset="0"/>
              <a:buChar char="•"/>
            </a:pPr>
            <a:r>
              <a:rPr lang="en-US" sz="1480" dirty="0">
                <a:latin typeface="Open Sans" panose="020B0606030504020204" pitchFamily="34" charset="0"/>
                <a:ea typeface="Open Sans" panose="020B0606030504020204" pitchFamily="34" charset="0"/>
                <a:cs typeface="Open Sans" panose="020B0606030504020204" pitchFamily="34" charset="0"/>
              </a:rPr>
              <a:t>The case manager creates the ICP with input from the member and/or caregiver(s)</a:t>
            </a:r>
          </a:p>
          <a:p>
            <a:pPr marL="214313" indent="-214313">
              <a:spcBef>
                <a:spcPts val="600"/>
              </a:spcBef>
              <a:buFont typeface="Arial" panose="020B0604020202020204" pitchFamily="34" charset="0"/>
              <a:buChar char="•"/>
            </a:pPr>
            <a:r>
              <a:rPr lang="en-US" sz="1480" dirty="0">
                <a:latin typeface="Open Sans" panose="020B0606030504020204" pitchFamily="34" charset="0"/>
                <a:ea typeface="Open Sans" panose="020B0606030504020204" pitchFamily="34" charset="0"/>
                <a:cs typeface="Open Sans" panose="020B0606030504020204" pitchFamily="34" charset="0"/>
              </a:rPr>
              <a:t>The ICP is based on the member’s HRA, encounter data, and any identified  opportunities</a:t>
            </a:r>
          </a:p>
          <a:p>
            <a:pPr marL="214313" indent="-214313">
              <a:spcBef>
                <a:spcPts val="600"/>
              </a:spcBef>
              <a:buFont typeface="Arial" panose="020B0604020202020204" pitchFamily="34" charset="0"/>
              <a:buChar char="•"/>
            </a:pPr>
            <a:r>
              <a:rPr lang="en-US" sz="1480" dirty="0">
                <a:latin typeface="Open Sans" panose="020B0606030504020204" pitchFamily="34" charset="0"/>
                <a:ea typeface="Open Sans" panose="020B0606030504020204" pitchFamily="34" charset="0"/>
                <a:cs typeface="Open Sans" panose="020B0606030504020204" pitchFamily="34" charset="0"/>
              </a:rPr>
              <a:t>The ICP is prioritized to consider the member’s preferences and  their desired level of engagement</a:t>
            </a:r>
          </a:p>
          <a:p>
            <a:pPr marL="214313" indent="-214313">
              <a:spcBef>
                <a:spcPts val="600"/>
              </a:spcBef>
              <a:buFont typeface="Arial" panose="020B0604020202020204" pitchFamily="34" charset="0"/>
              <a:buChar char="•"/>
            </a:pPr>
            <a:r>
              <a:rPr lang="en-US" sz="1480" dirty="0">
                <a:latin typeface="Open Sans" panose="020B0606030504020204" pitchFamily="34" charset="0"/>
                <a:ea typeface="Open Sans" panose="020B0606030504020204" pitchFamily="34" charset="0"/>
                <a:cs typeface="Open Sans" panose="020B0606030504020204" pitchFamily="34" charset="0"/>
              </a:rPr>
              <a:t>The ICP is updated to reflect any change in the member’s medical  and psychosocial status</a:t>
            </a:r>
          </a:p>
          <a:p>
            <a:pPr marL="214313" indent="-214313">
              <a:spcBef>
                <a:spcPts val="600"/>
              </a:spcBef>
              <a:buFont typeface="Arial" panose="020B0604020202020204" pitchFamily="34" charset="0"/>
              <a:buChar char="•"/>
            </a:pPr>
            <a:r>
              <a:rPr lang="en-US" sz="1480" dirty="0">
                <a:latin typeface="Open Sans" panose="020B0606030504020204" pitchFamily="34" charset="0"/>
                <a:ea typeface="Open Sans" panose="020B0606030504020204" pitchFamily="34" charset="0"/>
                <a:cs typeface="Open Sans" panose="020B0606030504020204" pitchFamily="34" charset="0"/>
              </a:rPr>
              <a:t>Revisions include evaluation of identified goals and progress towards goals</a:t>
            </a:r>
          </a:p>
          <a:p>
            <a:pPr marL="214313" indent="-214313">
              <a:spcBef>
                <a:spcPts val="600"/>
              </a:spcBef>
              <a:buFont typeface="Arial" panose="020B0604020202020204" pitchFamily="34" charset="0"/>
              <a:buChar char="•"/>
            </a:pPr>
            <a:r>
              <a:rPr lang="en-US" sz="1480" dirty="0">
                <a:latin typeface="Open Sans" panose="020B0606030504020204" pitchFamily="34" charset="0"/>
                <a:ea typeface="Open Sans" panose="020B0606030504020204" pitchFamily="34" charset="0"/>
                <a:cs typeface="Open Sans" panose="020B0606030504020204" pitchFamily="34" charset="0"/>
              </a:rPr>
              <a:t>The ICP is communicated for coordination of care and when there  is a transition to a new care setting, such as a hospital or Skilled  Nursing Facility (SNF)</a:t>
            </a:r>
          </a:p>
          <a:p>
            <a:pPr marL="214313" indent="-214313">
              <a:spcBef>
                <a:spcPts val="600"/>
              </a:spcBef>
              <a:buFont typeface="Arial" panose="020B0604020202020204" pitchFamily="34" charset="0"/>
              <a:buChar char="•"/>
            </a:pPr>
            <a:r>
              <a:rPr lang="en-US" sz="1480" dirty="0">
                <a:latin typeface="Open Sans" panose="020B0606030504020204" pitchFamily="34" charset="0"/>
                <a:ea typeface="Open Sans" panose="020B0606030504020204" pitchFamily="34" charset="0"/>
                <a:cs typeface="Open Sans" panose="020B0606030504020204" pitchFamily="34" charset="0"/>
              </a:rPr>
              <a:t>The ICP is also provided to PCP, member/caregiver, and applicable ICT members </a:t>
            </a:r>
          </a:p>
        </p:txBody>
      </p:sp>
    </p:spTree>
    <p:extLst>
      <p:ext uri="{BB962C8B-B14F-4D97-AF65-F5344CB8AC3E}">
        <p14:creationId xmlns:p14="http://schemas.microsoft.com/office/powerpoint/2010/main" val="102392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298819" y="55696"/>
            <a:ext cx="839089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45C2B1"/>
                </a:solidFill>
                <a:latin typeface="Comfortaa" pitchFamily="2" charset="0"/>
              </a:rPr>
              <a:t>Interdisciplinary Care Team (ICT)</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427990" y="1280160"/>
            <a:ext cx="3748084" cy="48647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1125" indent="-111125" algn="l">
              <a:lnSpc>
                <a:spcPct val="100000"/>
              </a:lnSpc>
              <a:buFont typeface="Arial" panose="020B0604020202020204" pitchFamily="34" charset="0"/>
              <a:buChar char="•"/>
            </a:pPr>
            <a:r>
              <a:rPr lang="en-US" sz="140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Code of Federal Regulations (42 CFR §422.101(f)(iii); 42 CFR §422.152(g)(2)(iv)) require that all SNPs use  an ICT in the care management of each individual enrolled in the SNP.</a:t>
            </a:r>
          </a:p>
          <a:p>
            <a:pPr marL="111125" indent="-111125" algn="l">
              <a:lnSpc>
                <a:spcPct val="100000"/>
              </a:lnSpc>
              <a:buFont typeface="Arial" panose="020B0604020202020204" pitchFamily="34" charset="0"/>
              <a:buChar char="•"/>
            </a:pPr>
            <a:r>
              <a:rPr lang="en-US" sz="140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The ICT contributes to improving beneficiary health status and they meet regularly to manage the  medical, cognitive, psychosocial and functional needs of the member.</a:t>
            </a:r>
          </a:p>
          <a:p>
            <a:pPr marL="111125" indent="-111125" algn="l">
              <a:lnSpc>
                <a:spcPct val="100000"/>
              </a:lnSpc>
              <a:buFont typeface="Arial" panose="020B0604020202020204" pitchFamily="34" charset="0"/>
              <a:buChar char="•"/>
            </a:pPr>
            <a:r>
              <a:rPr lang="en-US" sz="140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The member and/or caregiver are always included as part of the ICT.</a:t>
            </a:r>
            <a:endPar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2"/>
          <a:stretch>
            <a:fillRect/>
          </a:stretch>
        </p:blipFill>
        <p:spPr>
          <a:xfrm>
            <a:off x="6471920" y="5970126"/>
            <a:ext cx="2499360" cy="776415"/>
          </a:xfrm>
          <a:prstGeom prst="rect">
            <a:avLst/>
          </a:prstGeom>
        </p:spPr>
      </p:pic>
      <p:sp>
        <p:nvSpPr>
          <p:cNvPr id="115" name="Block Arc 114">
            <a:extLst>
              <a:ext uri="{FF2B5EF4-FFF2-40B4-BE49-F238E27FC236}">
                <a16:creationId xmlns:a16="http://schemas.microsoft.com/office/drawing/2014/main" id="{D2EE923E-DFE6-CBBE-2554-D9C1EF62DC77}"/>
              </a:ext>
            </a:extLst>
          </p:cNvPr>
          <p:cNvSpPr/>
          <p:nvPr/>
        </p:nvSpPr>
        <p:spPr>
          <a:xfrm>
            <a:off x="4407648" y="833353"/>
            <a:ext cx="4128543" cy="4128543"/>
          </a:xfrm>
          <a:prstGeom prst="blockArc">
            <a:avLst>
              <a:gd name="adj1" fmla="val 13114286"/>
              <a:gd name="adj2" fmla="val 16200000"/>
              <a:gd name="adj3" fmla="val 389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6" name="Block Arc 115">
            <a:extLst>
              <a:ext uri="{FF2B5EF4-FFF2-40B4-BE49-F238E27FC236}">
                <a16:creationId xmlns:a16="http://schemas.microsoft.com/office/drawing/2014/main" id="{BB787824-ED64-D1C2-98E6-96F21AEF7277}"/>
              </a:ext>
            </a:extLst>
          </p:cNvPr>
          <p:cNvSpPr/>
          <p:nvPr/>
        </p:nvSpPr>
        <p:spPr>
          <a:xfrm>
            <a:off x="4407648" y="833353"/>
            <a:ext cx="4128543" cy="4128543"/>
          </a:xfrm>
          <a:prstGeom prst="blockArc">
            <a:avLst>
              <a:gd name="adj1" fmla="val 10028571"/>
              <a:gd name="adj2" fmla="val 13114286"/>
              <a:gd name="adj3" fmla="val 389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7" name="Block Arc 116">
            <a:extLst>
              <a:ext uri="{FF2B5EF4-FFF2-40B4-BE49-F238E27FC236}">
                <a16:creationId xmlns:a16="http://schemas.microsoft.com/office/drawing/2014/main" id="{ACAFA693-6A0E-B1D3-B315-9F3CBD1F6E93}"/>
              </a:ext>
            </a:extLst>
          </p:cNvPr>
          <p:cNvSpPr/>
          <p:nvPr/>
        </p:nvSpPr>
        <p:spPr>
          <a:xfrm>
            <a:off x="4407648" y="833353"/>
            <a:ext cx="4128543" cy="4128543"/>
          </a:xfrm>
          <a:prstGeom prst="blockArc">
            <a:avLst>
              <a:gd name="adj1" fmla="val 6942857"/>
              <a:gd name="adj2" fmla="val 10028571"/>
              <a:gd name="adj3" fmla="val 389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8" name="Block Arc 117">
            <a:extLst>
              <a:ext uri="{FF2B5EF4-FFF2-40B4-BE49-F238E27FC236}">
                <a16:creationId xmlns:a16="http://schemas.microsoft.com/office/drawing/2014/main" id="{8A1511B6-AB7F-B36C-80AE-9C591D008DB2}"/>
              </a:ext>
            </a:extLst>
          </p:cNvPr>
          <p:cNvSpPr/>
          <p:nvPr/>
        </p:nvSpPr>
        <p:spPr>
          <a:xfrm>
            <a:off x="4407648" y="833353"/>
            <a:ext cx="4128543" cy="4128543"/>
          </a:xfrm>
          <a:prstGeom prst="blockArc">
            <a:avLst>
              <a:gd name="adj1" fmla="val 3857143"/>
              <a:gd name="adj2" fmla="val 6942857"/>
              <a:gd name="adj3" fmla="val 389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9" name="Block Arc 118">
            <a:extLst>
              <a:ext uri="{FF2B5EF4-FFF2-40B4-BE49-F238E27FC236}">
                <a16:creationId xmlns:a16="http://schemas.microsoft.com/office/drawing/2014/main" id="{FF1FDFC2-E384-EF59-DF51-A8DBBA20C8FC}"/>
              </a:ext>
            </a:extLst>
          </p:cNvPr>
          <p:cNvSpPr/>
          <p:nvPr/>
        </p:nvSpPr>
        <p:spPr>
          <a:xfrm>
            <a:off x="4407648" y="833353"/>
            <a:ext cx="4128543" cy="4128543"/>
          </a:xfrm>
          <a:prstGeom prst="blockArc">
            <a:avLst>
              <a:gd name="adj1" fmla="val 771429"/>
              <a:gd name="adj2" fmla="val 3857143"/>
              <a:gd name="adj3" fmla="val 389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0" name="Block Arc 119">
            <a:extLst>
              <a:ext uri="{FF2B5EF4-FFF2-40B4-BE49-F238E27FC236}">
                <a16:creationId xmlns:a16="http://schemas.microsoft.com/office/drawing/2014/main" id="{79E5C59B-0D06-054D-850F-98DE49810EA3}"/>
              </a:ext>
            </a:extLst>
          </p:cNvPr>
          <p:cNvSpPr/>
          <p:nvPr/>
        </p:nvSpPr>
        <p:spPr>
          <a:xfrm>
            <a:off x="4407648" y="833353"/>
            <a:ext cx="4128543" cy="4128543"/>
          </a:xfrm>
          <a:prstGeom prst="blockArc">
            <a:avLst>
              <a:gd name="adj1" fmla="val 19285714"/>
              <a:gd name="adj2" fmla="val 771429"/>
              <a:gd name="adj3" fmla="val 389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1" name="Block Arc 120">
            <a:extLst>
              <a:ext uri="{FF2B5EF4-FFF2-40B4-BE49-F238E27FC236}">
                <a16:creationId xmlns:a16="http://schemas.microsoft.com/office/drawing/2014/main" id="{EA8C92AE-74F8-450E-B721-5B6317286002}"/>
              </a:ext>
            </a:extLst>
          </p:cNvPr>
          <p:cNvSpPr/>
          <p:nvPr/>
        </p:nvSpPr>
        <p:spPr>
          <a:xfrm>
            <a:off x="4407648" y="833353"/>
            <a:ext cx="4128543" cy="4128543"/>
          </a:xfrm>
          <a:prstGeom prst="blockArc">
            <a:avLst>
              <a:gd name="adj1" fmla="val 16200000"/>
              <a:gd name="adj2" fmla="val 19285714"/>
              <a:gd name="adj3" fmla="val 389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2" name="Group 121">
            <a:extLst>
              <a:ext uri="{FF2B5EF4-FFF2-40B4-BE49-F238E27FC236}">
                <a16:creationId xmlns:a16="http://schemas.microsoft.com/office/drawing/2014/main" id="{3A105027-1D0E-F5F9-1AFF-FF1A6DDD038A}"/>
              </a:ext>
            </a:extLst>
          </p:cNvPr>
          <p:cNvGrpSpPr/>
          <p:nvPr/>
        </p:nvGrpSpPr>
        <p:grpSpPr>
          <a:xfrm>
            <a:off x="5673486" y="2099191"/>
            <a:ext cx="1596868" cy="1596868"/>
            <a:chOff x="3058153" y="1785048"/>
            <a:chExt cx="1596868" cy="1596868"/>
          </a:xfrm>
        </p:grpSpPr>
        <p:sp>
          <p:nvSpPr>
            <p:cNvPr id="144" name="Oval 143">
              <a:extLst>
                <a:ext uri="{FF2B5EF4-FFF2-40B4-BE49-F238E27FC236}">
                  <a16:creationId xmlns:a16="http://schemas.microsoft.com/office/drawing/2014/main" id="{DB684281-94A4-2CA4-E5DD-EB213E68037D}"/>
                </a:ext>
              </a:extLst>
            </p:cNvPr>
            <p:cNvSpPr/>
            <p:nvPr/>
          </p:nvSpPr>
          <p:spPr>
            <a:xfrm>
              <a:off x="3058153" y="1785048"/>
              <a:ext cx="1596868" cy="15968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5" name="Oval 11">
              <a:extLst>
                <a:ext uri="{FF2B5EF4-FFF2-40B4-BE49-F238E27FC236}">
                  <a16:creationId xmlns:a16="http://schemas.microsoft.com/office/drawing/2014/main" id="{B17E00F4-FF92-8EC1-2F88-23053993CA99}"/>
                </a:ext>
              </a:extLst>
            </p:cNvPr>
            <p:cNvSpPr txBox="1"/>
            <p:nvPr/>
          </p:nvSpPr>
          <p:spPr>
            <a:xfrm>
              <a:off x="3292009" y="2018904"/>
              <a:ext cx="1129156" cy="11291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Member</a:t>
              </a:r>
            </a:p>
          </p:txBody>
        </p:sp>
      </p:grpSp>
      <p:grpSp>
        <p:nvGrpSpPr>
          <p:cNvPr id="123" name="Group 122">
            <a:extLst>
              <a:ext uri="{FF2B5EF4-FFF2-40B4-BE49-F238E27FC236}">
                <a16:creationId xmlns:a16="http://schemas.microsoft.com/office/drawing/2014/main" id="{2FBE4098-11AE-27E9-7124-3793193BDA8A}"/>
              </a:ext>
            </a:extLst>
          </p:cNvPr>
          <p:cNvGrpSpPr/>
          <p:nvPr/>
        </p:nvGrpSpPr>
        <p:grpSpPr>
          <a:xfrm>
            <a:off x="5913016" y="314691"/>
            <a:ext cx="1117807" cy="1117807"/>
            <a:chOff x="3297683" y="548"/>
            <a:chExt cx="1117807" cy="1117807"/>
          </a:xfrm>
        </p:grpSpPr>
        <p:sp>
          <p:nvSpPr>
            <p:cNvPr id="142" name="Oval 141">
              <a:extLst>
                <a:ext uri="{FF2B5EF4-FFF2-40B4-BE49-F238E27FC236}">
                  <a16:creationId xmlns:a16="http://schemas.microsoft.com/office/drawing/2014/main" id="{9EE45CA6-73EA-6520-5660-DF01BB626B28}"/>
                </a:ext>
              </a:extLst>
            </p:cNvPr>
            <p:cNvSpPr/>
            <p:nvPr/>
          </p:nvSpPr>
          <p:spPr>
            <a:xfrm>
              <a:off x="3297683" y="548"/>
              <a:ext cx="1117807" cy="11178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3" name="Oval 13">
              <a:extLst>
                <a:ext uri="{FF2B5EF4-FFF2-40B4-BE49-F238E27FC236}">
                  <a16:creationId xmlns:a16="http://schemas.microsoft.com/office/drawing/2014/main" id="{BA938413-BE66-8B38-839C-67188F300D4D}"/>
                </a:ext>
              </a:extLst>
            </p:cNvPr>
            <p:cNvSpPr txBox="1"/>
            <p:nvPr/>
          </p:nvSpPr>
          <p:spPr>
            <a:xfrm>
              <a:off x="3461382" y="164247"/>
              <a:ext cx="790409" cy="790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1000" kern="1200" dirty="0"/>
                <a:t>Case Manager</a:t>
              </a:r>
            </a:p>
          </p:txBody>
        </p:sp>
      </p:grpSp>
      <p:grpSp>
        <p:nvGrpSpPr>
          <p:cNvPr id="124" name="Group 123">
            <a:extLst>
              <a:ext uri="{FF2B5EF4-FFF2-40B4-BE49-F238E27FC236}">
                <a16:creationId xmlns:a16="http://schemas.microsoft.com/office/drawing/2014/main" id="{6E487DBC-3FFA-06ED-6B25-5F1F357710F8}"/>
              </a:ext>
            </a:extLst>
          </p:cNvPr>
          <p:cNvGrpSpPr/>
          <p:nvPr/>
        </p:nvGrpSpPr>
        <p:grpSpPr>
          <a:xfrm>
            <a:off x="7495467" y="1076759"/>
            <a:ext cx="1117807" cy="1117807"/>
            <a:chOff x="4880134" y="762616"/>
            <a:chExt cx="1117807" cy="1117807"/>
          </a:xfrm>
        </p:grpSpPr>
        <p:sp>
          <p:nvSpPr>
            <p:cNvPr id="140" name="Oval 139">
              <a:extLst>
                <a:ext uri="{FF2B5EF4-FFF2-40B4-BE49-F238E27FC236}">
                  <a16:creationId xmlns:a16="http://schemas.microsoft.com/office/drawing/2014/main" id="{E5B2D905-03B6-3063-47F7-9B0CC59596BB}"/>
                </a:ext>
              </a:extLst>
            </p:cNvPr>
            <p:cNvSpPr/>
            <p:nvPr/>
          </p:nvSpPr>
          <p:spPr>
            <a:xfrm>
              <a:off x="4880134" y="762616"/>
              <a:ext cx="1117807" cy="11178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1" name="Oval 15">
              <a:extLst>
                <a:ext uri="{FF2B5EF4-FFF2-40B4-BE49-F238E27FC236}">
                  <a16:creationId xmlns:a16="http://schemas.microsoft.com/office/drawing/2014/main" id="{D0BE7D33-2B8B-334C-79FA-70A5DD0263AA}"/>
                </a:ext>
              </a:extLst>
            </p:cNvPr>
            <p:cNvSpPr txBox="1"/>
            <p:nvPr/>
          </p:nvSpPr>
          <p:spPr>
            <a:xfrm>
              <a:off x="5043833" y="926315"/>
              <a:ext cx="790409" cy="790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1000" kern="1200" dirty="0"/>
                <a:t>Primary Care Provider </a:t>
              </a:r>
            </a:p>
          </p:txBody>
        </p:sp>
      </p:grpSp>
      <p:grpSp>
        <p:nvGrpSpPr>
          <p:cNvPr id="125" name="Group 124">
            <a:extLst>
              <a:ext uri="{FF2B5EF4-FFF2-40B4-BE49-F238E27FC236}">
                <a16:creationId xmlns:a16="http://schemas.microsoft.com/office/drawing/2014/main" id="{74A91C05-9176-2FBF-2EA7-3C8E04C083A3}"/>
              </a:ext>
            </a:extLst>
          </p:cNvPr>
          <p:cNvGrpSpPr/>
          <p:nvPr/>
        </p:nvGrpSpPr>
        <p:grpSpPr>
          <a:xfrm>
            <a:off x="7886300" y="2789110"/>
            <a:ext cx="1117807" cy="1117807"/>
            <a:chOff x="5270967" y="2474967"/>
            <a:chExt cx="1117807" cy="1117807"/>
          </a:xfrm>
        </p:grpSpPr>
        <p:sp>
          <p:nvSpPr>
            <p:cNvPr id="138" name="Oval 137">
              <a:extLst>
                <a:ext uri="{FF2B5EF4-FFF2-40B4-BE49-F238E27FC236}">
                  <a16:creationId xmlns:a16="http://schemas.microsoft.com/office/drawing/2014/main" id="{F1E72F1B-DE9B-A284-F640-1AB74839547F}"/>
                </a:ext>
              </a:extLst>
            </p:cNvPr>
            <p:cNvSpPr/>
            <p:nvPr/>
          </p:nvSpPr>
          <p:spPr>
            <a:xfrm>
              <a:off x="5270967" y="2474967"/>
              <a:ext cx="1117807" cy="11178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9" name="Oval 17">
              <a:extLst>
                <a:ext uri="{FF2B5EF4-FFF2-40B4-BE49-F238E27FC236}">
                  <a16:creationId xmlns:a16="http://schemas.microsoft.com/office/drawing/2014/main" id="{A4BD1720-3A67-359F-2ABF-A4206F5C1657}"/>
                </a:ext>
              </a:extLst>
            </p:cNvPr>
            <p:cNvSpPr txBox="1"/>
            <p:nvPr/>
          </p:nvSpPr>
          <p:spPr>
            <a:xfrm>
              <a:off x="5434666" y="2638666"/>
              <a:ext cx="790409" cy="790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1000" kern="1200" dirty="0"/>
                <a:t>Behavioral Health Provider </a:t>
              </a:r>
            </a:p>
          </p:txBody>
        </p:sp>
      </p:grpSp>
      <p:grpSp>
        <p:nvGrpSpPr>
          <p:cNvPr id="126" name="Group 125">
            <a:extLst>
              <a:ext uri="{FF2B5EF4-FFF2-40B4-BE49-F238E27FC236}">
                <a16:creationId xmlns:a16="http://schemas.microsoft.com/office/drawing/2014/main" id="{1C073655-9C4A-681D-CC53-899C10F94F9D}"/>
              </a:ext>
            </a:extLst>
          </p:cNvPr>
          <p:cNvGrpSpPr/>
          <p:nvPr/>
        </p:nvGrpSpPr>
        <p:grpSpPr>
          <a:xfrm>
            <a:off x="6791210" y="4162310"/>
            <a:ext cx="1117807" cy="1117807"/>
            <a:chOff x="4175877" y="3848167"/>
            <a:chExt cx="1117807" cy="1117807"/>
          </a:xfrm>
        </p:grpSpPr>
        <p:sp>
          <p:nvSpPr>
            <p:cNvPr id="136" name="Oval 135">
              <a:extLst>
                <a:ext uri="{FF2B5EF4-FFF2-40B4-BE49-F238E27FC236}">
                  <a16:creationId xmlns:a16="http://schemas.microsoft.com/office/drawing/2014/main" id="{89EBCE50-8ECD-8BF3-66E3-B295725526D3}"/>
                </a:ext>
              </a:extLst>
            </p:cNvPr>
            <p:cNvSpPr/>
            <p:nvPr/>
          </p:nvSpPr>
          <p:spPr>
            <a:xfrm>
              <a:off x="4175877" y="3848167"/>
              <a:ext cx="1117807" cy="11178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7" name="Oval 19">
              <a:extLst>
                <a:ext uri="{FF2B5EF4-FFF2-40B4-BE49-F238E27FC236}">
                  <a16:creationId xmlns:a16="http://schemas.microsoft.com/office/drawing/2014/main" id="{C5D1F728-2318-058E-A7D5-2DF5B265DFDB}"/>
                </a:ext>
              </a:extLst>
            </p:cNvPr>
            <p:cNvSpPr txBox="1"/>
            <p:nvPr/>
          </p:nvSpPr>
          <p:spPr>
            <a:xfrm>
              <a:off x="4251791" y="4011866"/>
              <a:ext cx="1019175" cy="790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1000" kern="1200" dirty="0"/>
                <a:t>Family/Caregiver</a:t>
              </a:r>
            </a:p>
          </p:txBody>
        </p:sp>
      </p:grpSp>
      <p:grpSp>
        <p:nvGrpSpPr>
          <p:cNvPr id="127" name="Group 126">
            <a:extLst>
              <a:ext uri="{FF2B5EF4-FFF2-40B4-BE49-F238E27FC236}">
                <a16:creationId xmlns:a16="http://schemas.microsoft.com/office/drawing/2014/main" id="{FBC1BDCD-C30B-D7E4-AB52-2498E156DCB0}"/>
              </a:ext>
            </a:extLst>
          </p:cNvPr>
          <p:cNvGrpSpPr/>
          <p:nvPr/>
        </p:nvGrpSpPr>
        <p:grpSpPr>
          <a:xfrm>
            <a:off x="5034822" y="4162310"/>
            <a:ext cx="1117807" cy="1117807"/>
            <a:chOff x="2419489" y="3848167"/>
            <a:chExt cx="1117807" cy="1117807"/>
          </a:xfrm>
        </p:grpSpPr>
        <p:sp>
          <p:nvSpPr>
            <p:cNvPr id="134" name="Oval 133">
              <a:extLst>
                <a:ext uri="{FF2B5EF4-FFF2-40B4-BE49-F238E27FC236}">
                  <a16:creationId xmlns:a16="http://schemas.microsoft.com/office/drawing/2014/main" id="{D4EA1D98-E8BC-CA9C-E549-58FBC4A58A04}"/>
                </a:ext>
              </a:extLst>
            </p:cNvPr>
            <p:cNvSpPr/>
            <p:nvPr/>
          </p:nvSpPr>
          <p:spPr>
            <a:xfrm>
              <a:off x="2419489" y="3848167"/>
              <a:ext cx="1117807" cy="11178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5" name="Oval 21">
              <a:extLst>
                <a:ext uri="{FF2B5EF4-FFF2-40B4-BE49-F238E27FC236}">
                  <a16:creationId xmlns:a16="http://schemas.microsoft.com/office/drawing/2014/main" id="{CCF19DBB-FCD3-354E-FCC5-CFCC77A61B49}"/>
                </a:ext>
              </a:extLst>
            </p:cNvPr>
            <p:cNvSpPr txBox="1"/>
            <p:nvPr/>
          </p:nvSpPr>
          <p:spPr>
            <a:xfrm>
              <a:off x="2583188" y="4011866"/>
              <a:ext cx="790409" cy="790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1000" kern="1200" dirty="0"/>
                <a:t>Faith-Based Provider</a:t>
              </a:r>
            </a:p>
          </p:txBody>
        </p:sp>
      </p:grpSp>
      <p:grpSp>
        <p:nvGrpSpPr>
          <p:cNvPr id="128" name="Group 127">
            <a:extLst>
              <a:ext uri="{FF2B5EF4-FFF2-40B4-BE49-F238E27FC236}">
                <a16:creationId xmlns:a16="http://schemas.microsoft.com/office/drawing/2014/main" id="{59F1DC15-C724-B2CA-A05F-54C6F9479A7D}"/>
              </a:ext>
            </a:extLst>
          </p:cNvPr>
          <p:cNvGrpSpPr/>
          <p:nvPr/>
        </p:nvGrpSpPr>
        <p:grpSpPr>
          <a:xfrm>
            <a:off x="3939732" y="2789110"/>
            <a:ext cx="1117807" cy="1117807"/>
            <a:chOff x="1324399" y="2474967"/>
            <a:chExt cx="1117807" cy="1117807"/>
          </a:xfrm>
        </p:grpSpPr>
        <p:sp>
          <p:nvSpPr>
            <p:cNvPr id="132" name="Oval 131">
              <a:extLst>
                <a:ext uri="{FF2B5EF4-FFF2-40B4-BE49-F238E27FC236}">
                  <a16:creationId xmlns:a16="http://schemas.microsoft.com/office/drawing/2014/main" id="{0EFE5D43-0D7C-D13B-FB40-B632FC18C11B}"/>
                </a:ext>
              </a:extLst>
            </p:cNvPr>
            <p:cNvSpPr/>
            <p:nvPr/>
          </p:nvSpPr>
          <p:spPr>
            <a:xfrm>
              <a:off x="1324399" y="2474967"/>
              <a:ext cx="1117807" cy="11178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3" name="Oval 23">
              <a:extLst>
                <a:ext uri="{FF2B5EF4-FFF2-40B4-BE49-F238E27FC236}">
                  <a16:creationId xmlns:a16="http://schemas.microsoft.com/office/drawing/2014/main" id="{C553395E-1B77-64D0-5176-3E2B2511C39C}"/>
                </a:ext>
              </a:extLst>
            </p:cNvPr>
            <p:cNvSpPr txBox="1"/>
            <p:nvPr/>
          </p:nvSpPr>
          <p:spPr>
            <a:xfrm>
              <a:off x="1488098" y="2638666"/>
              <a:ext cx="790409" cy="790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1000" kern="1200" dirty="0"/>
                <a:t>Specialty Provider </a:t>
              </a:r>
            </a:p>
          </p:txBody>
        </p:sp>
      </p:grpSp>
      <p:grpSp>
        <p:nvGrpSpPr>
          <p:cNvPr id="129" name="Group 128">
            <a:extLst>
              <a:ext uri="{FF2B5EF4-FFF2-40B4-BE49-F238E27FC236}">
                <a16:creationId xmlns:a16="http://schemas.microsoft.com/office/drawing/2014/main" id="{5D963879-768C-B11A-5ED3-C418FD8B9185}"/>
              </a:ext>
            </a:extLst>
          </p:cNvPr>
          <p:cNvGrpSpPr/>
          <p:nvPr/>
        </p:nvGrpSpPr>
        <p:grpSpPr>
          <a:xfrm>
            <a:off x="4330565" y="1076759"/>
            <a:ext cx="1117807" cy="1117807"/>
            <a:chOff x="1715232" y="762616"/>
            <a:chExt cx="1117807" cy="1117807"/>
          </a:xfrm>
        </p:grpSpPr>
        <p:sp>
          <p:nvSpPr>
            <p:cNvPr id="130" name="Oval 129">
              <a:extLst>
                <a:ext uri="{FF2B5EF4-FFF2-40B4-BE49-F238E27FC236}">
                  <a16:creationId xmlns:a16="http://schemas.microsoft.com/office/drawing/2014/main" id="{F945AD4A-7E66-ABC4-4ABD-D9B3AA10491B}"/>
                </a:ext>
              </a:extLst>
            </p:cNvPr>
            <p:cNvSpPr/>
            <p:nvPr/>
          </p:nvSpPr>
          <p:spPr>
            <a:xfrm>
              <a:off x="1715232" y="762616"/>
              <a:ext cx="1117807" cy="11178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Oval 25">
              <a:extLst>
                <a:ext uri="{FF2B5EF4-FFF2-40B4-BE49-F238E27FC236}">
                  <a16:creationId xmlns:a16="http://schemas.microsoft.com/office/drawing/2014/main" id="{96482658-1137-9920-E8EC-F3206F35EA78}"/>
                </a:ext>
              </a:extLst>
            </p:cNvPr>
            <p:cNvSpPr txBox="1"/>
            <p:nvPr/>
          </p:nvSpPr>
          <p:spPr>
            <a:xfrm>
              <a:off x="1878931" y="926315"/>
              <a:ext cx="790409" cy="790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1000" kern="1200" dirty="0"/>
                <a:t>Others As Assigned By The Member</a:t>
              </a:r>
            </a:p>
          </p:txBody>
        </p:sp>
      </p:grpSp>
    </p:spTree>
    <p:extLst>
      <p:ext uri="{BB962C8B-B14F-4D97-AF65-F5344CB8AC3E}">
        <p14:creationId xmlns:p14="http://schemas.microsoft.com/office/powerpoint/2010/main" val="357267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93F50D-050C-4723-9044-004049E2EFEE}"/>
              </a:ext>
            </a:extLst>
          </p:cNvPr>
          <p:cNvSpPr txBox="1"/>
          <p:nvPr/>
        </p:nvSpPr>
        <p:spPr>
          <a:xfrm>
            <a:off x="325792" y="473921"/>
            <a:ext cx="6340414" cy="568379"/>
          </a:xfrm>
          <a:prstGeom prst="rect">
            <a:avLst/>
          </a:prstGeom>
        </p:spPr>
        <p:txBody>
          <a:bodyPr vert="horz" lIns="68580" tIns="34290" rIns="68580" bIns="34290" rtlCol="0" anchor="b">
            <a:noAutofit/>
          </a:bodyPr>
          <a:lstStyle/>
          <a:p>
            <a:pPr>
              <a:lnSpc>
                <a:spcPct val="90000"/>
              </a:lnSpc>
              <a:spcBef>
                <a:spcPct val="0"/>
              </a:spcBef>
              <a:spcAft>
                <a:spcPts val="450"/>
              </a:spcAft>
            </a:pPr>
            <a:r>
              <a:rPr lang="en-US" sz="3600" dirty="0">
                <a:solidFill>
                  <a:srgbClr val="45C2B1"/>
                </a:solidFill>
                <a:latin typeface="Comfortaa" pitchFamily="2" charset="0"/>
              </a:rPr>
              <a:t>Transitions of Care (TOC)</a:t>
            </a:r>
          </a:p>
        </p:txBody>
      </p:sp>
      <p:sp>
        <p:nvSpPr>
          <p:cNvPr id="11" name="TextBox 10">
            <a:extLst>
              <a:ext uri="{FF2B5EF4-FFF2-40B4-BE49-F238E27FC236}">
                <a16:creationId xmlns:a16="http://schemas.microsoft.com/office/drawing/2014/main" id="{9DADF6E5-BFA8-4A5A-B0BF-8AD0066ADC74}"/>
              </a:ext>
            </a:extLst>
          </p:cNvPr>
          <p:cNvSpPr txBox="1"/>
          <p:nvPr/>
        </p:nvSpPr>
        <p:spPr>
          <a:xfrm>
            <a:off x="3921985" y="1306611"/>
            <a:ext cx="4621841" cy="4934684"/>
          </a:xfrm>
          <a:prstGeom prst="rect">
            <a:avLst/>
          </a:prstGeom>
          <a:noFill/>
        </p:spPr>
        <p:txBody>
          <a:bodyPr wrap="square" rtlCol="0">
            <a:spAutoFit/>
          </a:bodyPr>
          <a:lstStyle/>
          <a:p>
            <a:r>
              <a:rPr lang="en-US" sz="1200" dirty="0">
                <a:solidFill>
                  <a:srgbClr val="194F90"/>
                </a:solidFill>
                <a:latin typeface="Open Sans" panose="020B0606030504020204" pitchFamily="34" charset="0"/>
                <a:ea typeface="Open Sans" panose="020B0606030504020204" pitchFamily="34" charset="0"/>
                <a:cs typeface="Open Sans" panose="020B0606030504020204" pitchFamily="34" charset="0"/>
              </a:rPr>
              <a:t>Members can be faced with significant challenges when moving from one setting to another. The  management of transitions is focused on supporting our Members with their treatment plan as  they move from one setting to another to prevent re-admissions or delay of care needs.</a:t>
            </a:r>
          </a:p>
          <a:p>
            <a:pPr>
              <a:spcBef>
                <a:spcPts val="600"/>
              </a:spcBef>
            </a:pPr>
            <a:r>
              <a:rPr lang="en-US" sz="1200" i="1" dirty="0">
                <a:latin typeface="Open Sans" panose="020B0606030504020204" pitchFamily="34" charset="0"/>
                <a:ea typeface="Open Sans" panose="020B0606030504020204" pitchFamily="34" charset="0"/>
                <a:cs typeface="Open Sans" panose="020B0606030504020204" pitchFamily="34" charset="0"/>
              </a:rPr>
              <a:t>Code of Federal Regulations (42 CFR §422.101(f)(2)(iii-v); 42 CFR §422.152(g)(2)(vii-x)) require all SNPs to coordinate the  delivery of care. Code of Federal Regulations (42 CFR §422.101 (f)(2)(iii)-(v);42 CFR§422.152(g)(2)(ix)) require SNPs to  demonstrate the use of clinical practice guidelines and care transition protocols.</a:t>
            </a:r>
          </a:p>
          <a:p>
            <a:pPr>
              <a:spcBef>
                <a:spcPts val="1350"/>
              </a:spcBef>
            </a:pPr>
            <a:r>
              <a:rPr lang="en-US" sz="1200" dirty="0">
                <a:solidFill>
                  <a:srgbClr val="194F90"/>
                </a:solidFill>
                <a:latin typeface="Open Sans" panose="020B0606030504020204" pitchFamily="34" charset="0"/>
                <a:ea typeface="Open Sans" panose="020B0606030504020204" pitchFamily="34" charset="0"/>
                <a:cs typeface="Open Sans" panose="020B0606030504020204" pitchFamily="34" charset="0"/>
              </a:rPr>
              <a:t>Personnel Involved in Coordinating Care Transitions</a:t>
            </a:r>
          </a:p>
          <a:p>
            <a:pPr marL="214313" indent="-214313">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Utilization review</a:t>
            </a:r>
          </a:p>
          <a:p>
            <a:pPr marL="214313" indent="-214313">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Case manager </a:t>
            </a:r>
          </a:p>
          <a:p>
            <a:pPr marL="214313" indent="-214313">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Transition case manager</a:t>
            </a:r>
          </a:p>
          <a:p>
            <a:pPr marL="214313" indent="-214313">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Hospital social worker/discharge planner </a:t>
            </a:r>
          </a:p>
          <a:p>
            <a:pPr marL="12700" marR="5080"/>
            <a:endParaRPr lang="en-US" sz="1600" spc="-10" dirty="0">
              <a:latin typeface="Calibri"/>
              <a:cs typeface="Calibri"/>
            </a:endParaRPr>
          </a:p>
          <a:p>
            <a:pPr marL="12700" marR="5080"/>
            <a:r>
              <a:rPr lang="en-US" sz="1200" spc="-10" dirty="0">
                <a:latin typeface="Open Sans" panose="020B0606030504020204" pitchFamily="34" charset="0"/>
                <a:ea typeface="Open Sans" panose="020B0606030504020204" pitchFamily="34" charset="0"/>
                <a:cs typeface="Open Sans" panose="020B0606030504020204" pitchFamily="34" charset="0"/>
              </a:rPr>
              <a:t>Clever Care utilization review te</a:t>
            </a:r>
            <a:r>
              <a:rPr lang="en-US" sz="1200" spc="-25" dirty="0">
                <a:latin typeface="Open Sans" panose="020B0606030504020204" pitchFamily="34" charset="0"/>
                <a:ea typeface="Open Sans" panose="020B0606030504020204" pitchFamily="34" charset="0"/>
                <a:cs typeface="Open Sans" panose="020B0606030504020204" pitchFamily="34" charset="0"/>
              </a:rPr>
              <a:t>am utilizes </a:t>
            </a:r>
            <a:r>
              <a:rPr lang="en-US" sz="1200" spc="-20" dirty="0">
                <a:latin typeface="Open Sans" panose="020B0606030504020204" pitchFamily="34" charset="0"/>
                <a:ea typeface="Open Sans" panose="020B0606030504020204" pitchFamily="34" charset="0"/>
                <a:cs typeface="Open Sans" panose="020B0606030504020204" pitchFamily="34" charset="0"/>
              </a:rPr>
              <a:t>care </a:t>
            </a:r>
            <a:r>
              <a:rPr lang="en-US" sz="1200" spc="-10" dirty="0">
                <a:latin typeface="Open Sans" panose="020B0606030504020204" pitchFamily="34" charset="0"/>
                <a:ea typeface="Open Sans" panose="020B0606030504020204" pitchFamily="34" charset="0"/>
                <a:cs typeface="Open Sans" panose="020B0606030504020204" pitchFamily="34" charset="0"/>
              </a:rPr>
              <a:t>coordination </a:t>
            </a:r>
            <a:r>
              <a:rPr lang="en-US" sz="1200" spc="-20" dirty="0">
                <a:latin typeface="Open Sans" panose="020B0606030504020204" pitchFamily="34" charset="0"/>
                <a:ea typeface="Open Sans" panose="020B0606030504020204" pitchFamily="34" charset="0"/>
                <a:cs typeface="Open Sans" panose="020B0606030504020204" pitchFamily="34" charset="0"/>
              </a:rPr>
              <a:t>processes </a:t>
            </a:r>
            <a:r>
              <a:rPr lang="en-US" sz="1200" spc="-15" dirty="0">
                <a:latin typeface="Open Sans" panose="020B0606030504020204" pitchFamily="34" charset="0"/>
                <a:ea typeface="Open Sans" panose="020B0606030504020204" pitchFamily="34" charset="0"/>
                <a:cs typeface="Open Sans" panose="020B0606030504020204" pitchFamily="34" charset="0"/>
              </a:rPr>
              <a:t>to </a:t>
            </a:r>
            <a:r>
              <a:rPr lang="en-US" sz="1200" spc="-5" dirty="0">
                <a:latin typeface="Open Sans" panose="020B0606030504020204" pitchFamily="34" charset="0"/>
                <a:ea typeface="Open Sans" panose="020B0606030504020204" pitchFamily="34" charset="0"/>
                <a:cs typeface="Open Sans" panose="020B0606030504020204" pitchFamily="34" charset="0"/>
              </a:rPr>
              <a:t>identify </a:t>
            </a:r>
            <a:r>
              <a:rPr lang="en-US" sz="1200" spc="-10" dirty="0">
                <a:latin typeface="Open Sans" panose="020B0606030504020204" pitchFamily="34" charset="0"/>
                <a:ea typeface="Open Sans" panose="020B0606030504020204" pitchFamily="34" charset="0"/>
                <a:cs typeface="Open Sans" panose="020B0606030504020204" pitchFamily="34" charset="0"/>
              </a:rPr>
              <a:t>transition </a:t>
            </a:r>
            <a:r>
              <a:rPr lang="en-US" sz="1200" spc="-325" dirty="0">
                <a:latin typeface="Open Sans" panose="020B0606030504020204" pitchFamily="34" charset="0"/>
                <a:ea typeface="Open Sans" panose="020B0606030504020204" pitchFamily="34" charset="0"/>
                <a:cs typeface="Open Sans" panose="020B0606030504020204" pitchFamily="34" charset="0"/>
              </a:rPr>
              <a:t> </a:t>
            </a:r>
            <a:r>
              <a:rPr lang="en-US" sz="1200" dirty="0">
                <a:latin typeface="Open Sans" panose="020B0606030504020204" pitchFamily="34" charset="0"/>
                <a:ea typeface="Open Sans" panose="020B0606030504020204" pitchFamily="34" charset="0"/>
                <a:cs typeface="Open Sans" panose="020B0606030504020204" pitchFamily="34" charset="0"/>
              </a:rPr>
              <a:t>of</a:t>
            </a:r>
            <a:r>
              <a:rPr lang="en-US" sz="1200" spc="-20" dirty="0">
                <a:latin typeface="Open Sans" panose="020B0606030504020204" pitchFamily="34" charset="0"/>
                <a:ea typeface="Open Sans" panose="020B0606030504020204" pitchFamily="34" charset="0"/>
                <a:cs typeface="Open Sans" panose="020B0606030504020204" pitchFamily="34" charset="0"/>
              </a:rPr>
              <a:t> care </a:t>
            </a:r>
            <a:r>
              <a:rPr lang="en-US" sz="1200" spc="-5" dirty="0">
                <a:latin typeface="Open Sans" panose="020B0606030504020204" pitchFamily="34" charset="0"/>
                <a:ea typeface="Open Sans" panose="020B0606030504020204" pitchFamily="34" charset="0"/>
                <a:cs typeface="Open Sans" panose="020B0606030504020204" pitchFamily="34" charset="0"/>
              </a:rPr>
              <a:t>needs.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2700" marR="301625">
              <a:spcBef>
                <a:spcPts val="590"/>
              </a:spcBef>
            </a:pPr>
            <a:r>
              <a:rPr lang="en-US" sz="1200" spc="-5" dirty="0">
                <a:latin typeface="Open Sans" panose="020B0606030504020204" pitchFamily="34" charset="0"/>
                <a:ea typeface="Open Sans" panose="020B0606030504020204" pitchFamily="34" charset="0"/>
                <a:cs typeface="Open Sans" panose="020B0606030504020204" pitchFamily="34" charset="0"/>
              </a:rPr>
              <a:t>Clinical </a:t>
            </a:r>
            <a:r>
              <a:rPr lang="en-US" sz="1200" spc="-25" dirty="0">
                <a:latin typeface="Open Sans" panose="020B0606030504020204" pitchFamily="34" charset="0"/>
                <a:ea typeface="Open Sans" panose="020B0606030504020204" pitchFamily="34" charset="0"/>
                <a:cs typeface="Open Sans" panose="020B0606030504020204" pitchFamily="34" charset="0"/>
              </a:rPr>
              <a:t>staff </a:t>
            </a:r>
            <a:r>
              <a:rPr lang="en-US" sz="1200" spc="-20" dirty="0">
                <a:latin typeface="Open Sans" panose="020B0606030504020204" pitchFamily="34" charset="0"/>
                <a:ea typeface="Open Sans" panose="020B0606030504020204" pitchFamily="34" charset="0"/>
                <a:cs typeface="Open Sans" panose="020B0606030504020204" pitchFamily="34" charset="0"/>
              </a:rPr>
              <a:t>coordinate </a:t>
            </a:r>
            <a:r>
              <a:rPr lang="en-US" sz="1200" spc="-5" dirty="0">
                <a:latin typeface="Open Sans" panose="020B0606030504020204" pitchFamily="34" charset="0"/>
                <a:ea typeface="Open Sans" panose="020B0606030504020204" pitchFamily="34" charset="0"/>
                <a:cs typeface="Open Sans" panose="020B0606030504020204" pitchFamily="34" charset="0"/>
              </a:rPr>
              <a:t>with </a:t>
            </a:r>
            <a:r>
              <a:rPr lang="en-US" sz="1200" spc="-20" dirty="0">
                <a:latin typeface="Open Sans" panose="020B0606030504020204" pitchFamily="34" charset="0"/>
                <a:ea typeface="Open Sans" panose="020B0606030504020204" pitchFamily="34" charset="0"/>
                <a:cs typeface="Open Sans" panose="020B0606030504020204" pitchFamily="34" charset="0"/>
              </a:rPr>
              <a:t>providers and </a:t>
            </a:r>
            <a:r>
              <a:rPr lang="en-US" sz="1200" spc="-5" dirty="0">
                <a:latin typeface="Open Sans" panose="020B0606030504020204" pitchFamily="34" charset="0"/>
                <a:ea typeface="Open Sans" panose="020B0606030504020204" pitchFamily="34" charset="0"/>
                <a:cs typeface="Open Sans" panose="020B0606030504020204" pitchFamily="34" charset="0"/>
              </a:rPr>
              <a:t>assist members </a:t>
            </a:r>
            <a:r>
              <a:rPr lang="en-US" sz="1200" spc="-15" dirty="0">
                <a:latin typeface="Open Sans" panose="020B0606030504020204" pitchFamily="34" charset="0"/>
                <a:ea typeface="Open Sans" panose="020B0606030504020204" pitchFamily="34" charset="0"/>
                <a:cs typeface="Open Sans" panose="020B0606030504020204" pitchFamily="34" charset="0"/>
              </a:rPr>
              <a:t>to </a:t>
            </a:r>
            <a:r>
              <a:rPr lang="en-US" sz="1200" spc="-325" dirty="0">
                <a:latin typeface="Open Sans" panose="020B0606030504020204" pitchFamily="34" charset="0"/>
                <a:ea typeface="Open Sans" panose="020B0606030504020204" pitchFamily="34" charset="0"/>
                <a:cs typeface="Open Sans" panose="020B0606030504020204" pitchFamily="34" charset="0"/>
              </a:rPr>
              <a:t> </a:t>
            </a:r>
            <a:r>
              <a:rPr lang="en-US" sz="1200" spc="-5" dirty="0">
                <a:latin typeface="Open Sans" panose="020B0606030504020204" pitchFamily="34" charset="0"/>
                <a:ea typeface="Open Sans" panose="020B0606030504020204" pitchFamily="34" charset="0"/>
                <a:cs typeface="Open Sans" panose="020B0606030504020204" pitchFamily="34" charset="0"/>
              </a:rPr>
              <a:t>access </a:t>
            </a:r>
            <a:r>
              <a:rPr lang="en-US" sz="1200" spc="-20" dirty="0">
                <a:latin typeface="Open Sans" panose="020B0606030504020204" pitchFamily="34" charset="0"/>
                <a:ea typeface="Open Sans" panose="020B0606030504020204" pitchFamily="34" charset="0"/>
                <a:cs typeface="Open Sans" panose="020B0606030504020204" pitchFamily="34" charset="0"/>
              </a:rPr>
              <a:t>care </a:t>
            </a:r>
            <a:r>
              <a:rPr lang="en-US" sz="1200" dirty="0">
                <a:latin typeface="Open Sans" panose="020B0606030504020204" pitchFamily="34" charset="0"/>
                <a:ea typeface="Open Sans" panose="020B0606030504020204" pitchFamily="34" charset="0"/>
                <a:cs typeface="Open Sans" panose="020B0606030504020204" pitchFamily="34" charset="0"/>
              </a:rPr>
              <a:t>as</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appropriate.</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2700" marR="71755">
              <a:spcBef>
                <a:spcPts val="605"/>
              </a:spcBef>
            </a:pPr>
            <a:r>
              <a:rPr lang="en-US" sz="1200" spc="-5" dirty="0">
                <a:latin typeface="Open Sans" panose="020B0606030504020204" pitchFamily="34" charset="0"/>
                <a:ea typeface="Open Sans" panose="020B0606030504020204" pitchFamily="34" charset="0"/>
                <a:cs typeface="Open Sans" panose="020B0606030504020204" pitchFamily="34" charset="0"/>
              </a:rPr>
              <a:t>SNP</a:t>
            </a:r>
            <a:r>
              <a:rPr lang="en-US" sz="1200" spc="-25" dirty="0">
                <a:latin typeface="Open Sans" panose="020B0606030504020204" pitchFamily="34" charset="0"/>
                <a:ea typeface="Open Sans" panose="020B0606030504020204" pitchFamily="34" charset="0"/>
                <a:cs typeface="Open Sans" panose="020B0606030504020204" pitchFamily="34" charset="0"/>
              </a:rPr>
              <a:t> </a:t>
            </a:r>
            <a:r>
              <a:rPr lang="en-US" sz="1200" dirty="0">
                <a:latin typeface="Open Sans" panose="020B0606030504020204" pitchFamily="34" charset="0"/>
                <a:ea typeface="Open Sans" panose="020B0606030504020204" pitchFamily="34" charset="0"/>
                <a:cs typeface="Open Sans" panose="020B0606030504020204" pitchFamily="34" charset="0"/>
              </a:rPr>
              <a:t>Case</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Managers</a:t>
            </a:r>
            <a:r>
              <a:rPr lang="en-US" sz="1200" spc="-40" dirty="0">
                <a:latin typeface="Open Sans" panose="020B0606030504020204" pitchFamily="34" charset="0"/>
                <a:ea typeface="Open Sans" panose="020B0606030504020204" pitchFamily="34" charset="0"/>
                <a:cs typeface="Open Sans" panose="020B0606030504020204" pitchFamily="34" charset="0"/>
              </a:rPr>
              <a:t> </a:t>
            </a:r>
            <a:r>
              <a:rPr lang="en-US" sz="1200" dirty="0">
                <a:latin typeface="Open Sans" panose="020B0606030504020204" pitchFamily="34" charset="0"/>
                <a:ea typeface="Open Sans" panose="020B0606030504020204" pitchFamily="34" charset="0"/>
                <a:cs typeface="Open Sans" panose="020B0606030504020204" pitchFamily="34" charset="0"/>
              </a:rPr>
              <a:t>ensure m</a:t>
            </a:r>
            <a:r>
              <a:rPr lang="en-US" sz="1200" spc="-5" dirty="0">
                <a:latin typeface="Open Sans" panose="020B0606030504020204" pitchFamily="34" charset="0"/>
                <a:ea typeface="Open Sans" panose="020B0606030504020204" pitchFamily="34" charset="0"/>
                <a:cs typeface="Open Sans" panose="020B0606030504020204" pitchFamily="34" charset="0"/>
              </a:rPr>
              <a:t>embers</a:t>
            </a:r>
            <a:r>
              <a:rPr lang="en-US" sz="1200" spc="-40"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have</a:t>
            </a:r>
            <a:r>
              <a:rPr lang="en-US" sz="1200" spc="-45" dirty="0">
                <a:latin typeface="Open Sans" panose="020B0606030504020204" pitchFamily="34" charset="0"/>
                <a:ea typeface="Open Sans" panose="020B0606030504020204" pitchFamily="34" charset="0"/>
                <a:cs typeface="Open Sans" panose="020B0606030504020204" pitchFamily="34" charset="0"/>
              </a:rPr>
              <a:t> </a:t>
            </a:r>
            <a:r>
              <a:rPr lang="en-US" sz="1200" spc="-15" dirty="0">
                <a:latin typeface="Open Sans" panose="020B0606030504020204" pitchFamily="34" charset="0"/>
                <a:ea typeface="Open Sans" panose="020B0606030504020204" pitchFamily="34" charset="0"/>
                <a:cs typeface="Open Sans" panose="020B0606030504020204" pitchFamily="34" charset="0"/>
              </a:rPr>
              <a:t>appropriate</a:t>
            </a:r>
            <a:r>
              <a:rPr lang="en-US" sz="1200" spc="-40"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follow-up</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care</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post </a:t>
            </a:r>
            <a:r>
              <a:rPr lang="en-US" sz="1200" spc="-325"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transition</a:t>
            </a:r>
            <a:r>
              <a:rPr lang="en-US" sz="1200" spc="-20" dirty="0">
                <a:latin typeface="Open Sans" panose="020B0606030504020204" pitchFamily="34" charset="0"/>
                <a:ea typeface="Open Sans" panose="020B0606030504020204" pitchFamily="34" charset="0"/>
                <a:cs typeface="Open Sans" panose="020B0606030504020204" pitchFamily="34" charset="0"/>
              </a:rPr>
              <a:t>.</a:t>
            </a:r>
            <a:r>
              <a:rPr lang="en-US" sz="1200" spc="-10" dirty="0">
                <a:latin typeface="Open Sans" panose="020B0606030504020204" pitchFamily="34" charset="0"/>
                <a:ea typeface="Open Sans" panose="020B0606030504020204" pitchFamily="34" charset="0"/>
                <a:cs typeface="Open Sans" panose="020B0606030504020204" pitchFamily="34" charset="0"/>
              </a:rPr>
              <a:t>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935FF23-DAA0-4EFE-BAB2-2639DF98F1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4820" y="1455158"/>
            <a:ext cx="3264437" cy="4786137"/>
          </a:xfrm>
          <a:prstGeom prst="rect">
            <a:avLst/>
          </a:prstGeom>
        </p:spPr>
      </p:pic>
    </p:spTree>
    <p:extLst>
      <p:ext uri="{BB962C8B-B14F-4D97-AF65-F5344CB8AC3E}">
        <p14:creationId xmlns:p14="http://schemas.microsoft.com/office/powerpoint/2010/main" val="43996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1C795C-FB4B-4B32-9977-904A4CDF1F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3393440"/>
          </a:xfrm>
          <a:prstGeom prst="rect">
            <a:avLst/>
          </a:prstGeom>
        </p:spPr>
      </p:pic>
      <p:sp>
        <p:nvSpPr>
          <p:cNvPr id="4" name="Title 1">
            <a:extLst>
              <a:ext uri="{FF2B5EF4-FFF2-40B4-BE49-F238E27FC236}">
                <a16:creationId xmlns:a16="http://schemas.microsoft.com/office/drawing/2014/main" id="{6F18DAD7-88AC-4FDB-BA1F-B80964A3AAF9}"/>
              </a:ext>
            </a:extLst>
          </p:cNvPr>
          <p:cNvSpPr txBox="1">
            <a:spLocks/>
          </p:cNvSpPr>
          <p:nvPr/>
        </p:nvSpPr>
        <p:spPr>
          <a:xfrm>
            <a:off x="402786" y="3076417"/>
            <a:ext cx="317500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dirty="0">
                <a:solidFill>
                  <a:srgbClr val="45C2B1"/>
                </a:solidFill>
                <a:latin typeface="Comfortaa" pitchFamily="2" charset="0"/>
              </a:rPr>
              <a:t>Training Objectives </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624840" y="3764376"/>
            <a:ext cx="7894320" cy="13881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Describe the Clever Care Model of Care (MOC)</a:t>
            </a:r>
          </a:p>
          <a:p>
            <a:pPr marL="285750" indent="-285750" algn="l">
              <a:lnSpc>
                <a:spcPct val="100000"/>
              </a:lnSpc>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List the four components of the MOC</a:t>
            </a:r>
          </a:p>
          <a:p>
            <a:pPr marL="285750" indent="-285750" algn="l">
              <a:lnSpc>
                <a:spcPct val="100000"/>
              </a:lnSpc>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Understand how members qualify for the Special Needs Plan (SNP)  </a:t>
            </a:r>
          </a:p>
          <a:p>
            <a:pPr marL="285750" indent="-285750" algn="l">
              <a:lnSpc>
                <a:spcPct val="100000"/>
              </a:lnSpc>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Explain the SNP care management processes </a:t>
            </a:r>
          </a:p>
          <a:p>
            <a:pPr marL="285750" indent="-285750" algn="l">
              <a:lnSpc>
                <a:spcPct val="100000"/>
              </a:lnSpc>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Describe the provider requirements in the Health Risk Assessment (HRA)</a:t>
            </a:r>
          </a:p>
          <a:p>
            <a:pPr marL="285750" indent="-285750" algn="l">
              <a:lnSpc>
                <a:spcPct val="100000"/>
              </a:lnSpc>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Describe the provider roles &amp; responsibilities in the Interdisciplinary Care Team (ICT)</a:t>
            </a:r>
          </a:p>
          <a:p>
            <a:pPr marL="285750" indent="-285750" algn="l">
              <a:lnSpc>
                <a:spcPct val="100000"/>
              </a:lnSpc>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Identify the quality outcomes &amp; measures</a:t>
            </a:r>
          </a:p>
        </p:txBody>
      </p:sp>
      <p:pic>
        <p:nvPicPr>
          <p:cNvPr id="6" name="Picture 5">
            <a:extLst>
              <a:ext uri="{FF2B5EF4-FFF2-40B4-BE49-F238E27FC236}">
                <a16:creationId xmlns:a16="http://schemas.microsoft.com/office/drawing/2014/main" id="{CDAE0545-53FC-4B7D-9AC1-1631EF6F8076}"/>
              </a:ext>
            </a:extLst>
          </p:cNvPr>
          <p:cNvPicPr>
            <a:picLocks noChangeAspect="1"/>
          </p:cNvPicPr>
          <p:nvPr/>
        </p:nvPicPr>
        <p:blipFill>
          <a:blip r:embed="rId3"/>
          <a:stretch>
            <a:fillRect/>
          </a:stretch>
        </p:blipFill>
        <p:spPr>
          <a:xfrm>
            <a:off x="6471920" y="5970126"/>
            <a:ext cx="2499360" cy="776415"/>
          </a:xfrm>
          <a:prstGeom prst="rect">
            <a:avLst/>
          </a:prstGeom>
        </p:spPr>
      </p:pic>
    </p:spTree>
    <p:extLst>
      <p:ext uri="{BB962C8B-B14F-4D97-AF65-F5344CB8AC3E}">
        <p14:creationId xmlns:p14="http://schemas.microsoft.com/office/powerpoint/2010/main" val="2251723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205106"/>
            <a:ext cx="839089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45C2B1"/>
                </a:solidFill>
                <a:latin typeface="Comfortaa" pitchFamily="2" charset="0"/>
              </a:rPr>
              <a:t>SNP MODEL OF CARE CORE CLINICAL PROCESS</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376555" y="884234"/>
            <a:ext cx="8390890" cy="407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Improving Care Coordination and Health Outcomes</a:t>
            </a: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2"/>
          <a:stretch>
            <a:fillRect/>
          </a:stretch>
        </p:blipFill>
        <p:spPr>
          <a:xfrm>
            <a:off x="6471920" y="5970126"/>
            <a:ext cx="2499360" cy="776415"/>
          </a:xfrm>
          <a:prstGeom prst="rect">
            <a:avLst/>
          </a:prstGeom>
        </p:spPr>
      </p:pic>
      <p:grpSp>
        <p:nvGrpSpPr>
          <p:cNvPr id="2" name="object 4">
            <a:extLst>
              <a:ext uri="{FF2B5EF4-FFF2-40B4-BE49-F238E27FC236}">
                <a16:creationId xmlns:a16="http://schemas.microsoft.com/office/drawing/2014/main" id="{E6C86C5E-70E8-FECD-3BC1-0FAEFAE1AF24}"/>
              </a:ext>
            </a:extLst>
          </p:cNvPr>
          <p:cNvGrpSpPr/>
          <p:nvPr/>
        </p:nvGrpSpPr>
        <p:grpSpPr>
          <a:xfrm>
            <a:off x="2802449" y="1874033"/>
            <a:ext cx="3813810" cy="3923665"/>
            <a:chOff x="2728357" y="1374764"/>
            <a:chExt cx="3813810" cy="3923665"/>
          </a:xfrm>
        </p:grpSpPr>
        <p:sp>
          <p:nvSpPr>
            <p:cNvPr id="3" name="object 5">
              <a:extLst>
                <a:ext uri="{FF2B5EF4-FFF2-40B4-BE49-F238E27FC236}">
                  <a16:creationId xmlns:a16="http://schemas.microsoft.com/office/drawing/2014/main" id="{93040513-9435-FC78-A3A1-AD389F01A0CD}"/>
                </a:ext>
              </a:extLst>
            </p:cNvPr>
            <p:cNvSpPr/>
            <p:nvPr/>
          </p:nvSpPr>
          <p:spPr>
            <a:xfrm>
              <a:off x="2728357" y="1592769"/>
              <a:ext cx="3813810" cy="3705225"/>
            </a:xfrm>
            <a:custGeom>
              <a:avLst/>
              <a:gdLst/>
              <a:ahLst/>
              <a:cxnLst/>
              <a:rect l="l" t="t" r="r" b="b"/>
              <a:pathLst>
                <a:path w="3813809" h="3705225">
                  <a:moveTo>
                    <a:pt x="2538884" y="0"/>
                  </a:moveTo>
                  <a:lnTo>
                    <a:pt x="2464335" y="212064"/>
                  </a:lnTo>
                  <a:lnTo>
                    <a:pt x="2511252" y="229344"/>
                  </a:lnTo>
                  <a:lnTo>
                    <a:pt x="2557553" y="247976"/>
                  </a:lnTo>
                  <a:lnTo>
                    <a:pt x="2603211" y="267943"/>
                  </a:lnTo>
                  <a:lnTo>
                    <a:pt x="2648198" y="289226"/>
                  </a:lnTo>
                  <a:lnTo>
                    <a:pt x="2692488" y="311806"/>
                  </a:lnTo>
                  <a:lnTo>
                    <a:pt x="2736054" y="335665"/>
                  </a:lnTo>
                  <a:lnTo>
                    <a:pt x="2778869" y="360784"/>
                  </a:lnTo>
                  <a:lnTo>
                    <a:pt x="2820906" y="387144"/>
                  </a:lnTo>
                  <a:lnTo>
                    <a:pt x="2862139" y="414728"/>
                  </a:lnTo>
                  <a:lnTo>
                    <a:pt x="2902540" y="443515"/>
                  </a:lnTo>
                  <a:lnTo>
                    <a:pt x="2942083" y="473489"/>
                  </a:lnTo>
                  <a:lnTo>
                    <a:pt x="2980741" y="504630"/>
                  </a:lnTo>
                  <a:lnTo>
                    <a:pt x="3018486" y="536919"/>
                  </a:lnTo>
                  <a:lnTo>
                    <a:pt x="3055293" y="570339"/>
                  </a:lnTo>
                  <a:lnTo>
                    <a:pt x="3091133" y="604870"/>
                  </a:lnTo>
                  <a:lnTo>
                    <a:pt x="3125981" y="640494"/>
                  </a:lnTo>
                  <a:lnTo>
                    <a:pt x="3159810" y="677192"/>
                  </a:lnTo>
                  <a:lnTo>
                    <a:pt x="3192591" y="714946"/>
                  </a:lnTo>
                  <a:lnTo>
                    <a:pt x="3222927" y="751987"/>
                  </a:lnTo>
                  <a:lnTo>
                    <a:pt x="3252036" y="789629"/>
                  </a:lnTo>
                  <a:lnTo>
                    <a:pt x="3279920" y="827846"/>
                  </a:lnTo>
                  <a:lnTo>
                    <a:pt x="3306582" y="866614"/>
                  </a:lnTo>
                  <a:lnTo>
                    <a:pt x="3332023" y="905907"/>
                  </a:lnTo>
                  <a:lnTo>
                    <a:pt x="3356246" y="945700"/>
                  </a:lnTo>
                  <a:lnTo>
                    <a:pt x="3379253" y="985968"/>
                  </a:lnTo>
                  <a:lnTo>
                    <a:pt x="3401046" y="1026687"/>
                  </a:lnTo>
                  <a:lnTo>
                    <a:pt x="3421627" y="1067831"/>
                  </a:lnTo>
                  <a:lnTo>
                    <a:pt x="3440998" y="1109375"/>
                  </a:lnTo>
                  <a:lnTo>
                    <a:pt x="3459162" y="1151295"/>
                  </a:lnTo>
                  <a:lnTo>
                    <a:pt x="3476121" y="1193565"/>
                  </a:lnTo>
                  <a:lnTo>
                    <a:pt x="3491876" y="1236160"/>
                  </a:lnTo>
                  <a:lnTo>
                    <a:pt x="3506430" y="1279056"/>
                  </a:lnTo>
                  <a:lnTo>
                    <a:pt x="3519785" y="1322226"/>
                  </a:lnTo>
                  <a:lnTo>
                    <a:pt x="3531944" y="1365648"/>
                  </a:lnTo>
                  <a:lnTo>
                    <a:pt x="3542907" y="1409294"/>
                  </a:lnTo>
                  <a:lnTo>
                    <a:pt x="3552678" y="1453141"/>
                  </a:lnTo>
                  <a:lnTo>
                    <a:pt x="3561259" y="1497163"/>
                  </a:lnTo>
                  <a:lnTo>
                    <a:pt x="3568651" y="1541335"/>
                  </a:lnTo>
                  <a:lnTo>
                    <a:pt x="3574857" y="1585633"/>
                  </a:lnTo>
                  <a:lnTo>
                    <a:pt x="3579879" y="1630031"/>
                  </a:lnTo>
                  <a:lnTo>
                    <a:pt x="3583719" y="1674504"/>
                  </a:lnTo>
                  <a:lnTo>
                    <a:pt x="3586379" y="1719028"/>
                  </a:lnTo>
                  <a:lnTo>
                    <a:pt x="3587862" y="1763576"/>
                  </a:lnTo>
                  <a:lnTo>
                    <a:pt x="3588169" y="1808126"/>
                  </a:lnTo>
                  <a:lnTo>
                    <a:pt x="3587303" y="1852650"/>
                  </a:lnTo>
                  <a:lnTo>
                    <a:pt x="3585266" y="1897125"/>
                  </a:lnTo>
                  <a:lnTo>
                    <a:pt x="3582059" y="1941525"/>
                  </a:lnTo>
                  <a:lnTo>
                    <a:pt x="3577686" y="1985825"/>
                  </a:lnTo>
                  <a:lnTo>
                    <a:pt x="3572147" y="2030001"/>
                  </a:lnTo>
                  <a:lnTo>
                    <a:pt x="3565447" y="2074026"/>
                  </a:lnTo>
                  <a:lnTo>
                    <a:pt x="3557585" y="2117878"/>
                  </a:lnTo>
                  <a:lnTo>
                    <a:pt x="3548565" y="2161529"/>
                  </a:lnTo>
                  <a:lnTo>
                    <a:pt x="3538389" y="2204956"/>
                  </a:lnTo>
                  <a:lnTo>
                    <a:pt x="3527059" y="2248133"/>
                  </a:lnTo>
                  <a:lnTo>
                    <a:pt x="3514577" y="2291035"/>
                  </a:lnTo>
                  <a:lnTo>
                    <a:pt x="3500945" y="2333638"/>
                  </a:lnTo>
                  <a:lnTo>
                    <a:pt x="3486165" y="2375915"/>
                  </a:lnTo>
                  <a:lnTo>
                    <a:pt x="3470240" y="2417843"/>
                  </a:lnTo>
                  <a:lnTo>
                    <a:pt x="3453171" y="2459397"/>
                  </a:lnTo>
                  <a:lnTo>
                    <a:pt x="3434961" y="2500550"/>
                  </a:lnTo>
                  <a:lnTo>
                    <a:pt x="3415612" y="2541279"/>
                  </a:lnTo>
                  <a:lnTo>
                    <a:pt x="3395126" y="2581559"/>
                  </a:lnTo>
                  <a:lnTo>
                    <a:pt x="3373505" y="2621363"/>
                  </a:lnTo>
                  <a:lnTo>
                    <a:pt x="3350751" y="2660668"/>
                  </a:lnTo>
                  <a:lnTo>
                    <a:pt x="3326866" y="2699448"/>
                  </a:lnTo>
                  <a:lnTo>
                    <a:pt x="3301853" y="2737678"/>
                  </a:lnTo>
                  <a:lnTo>
                    <a:pt x="3275714" y="2775334"/>
                  </a:lnTo>
                  <a:lnTo>
                    <a:pt x="3248451" y="2812389"/>
                  </a:lnTo>
                  <a:lnTo>
                    <a:pt x="3220065" y="2848821"/>
                  </a:lnTo>
                  <a:lnTo>
                    <a:pt x="3190560" y="2884602"/>
                  </a:lnTo>
                  <a:lnTo>
                    <a:pt x="3159936" y="2919708"/>
                  </a:lnTo>
                  <a:lnTo>
                    <a:pt x="3128197" y="2954115"/>
                  </a:lnTo>
                  <a:lnTo>
                    <a:pt x="3095345" y="2987797"/>
                  </a:lnTo>
                  <a:lnTo>
                    <a:pt x="3061381" y="3020730"/>
                  </a:lnTo>
                  <a:lnTo>
                    <a:pt x="3026308" y="3052887"/>
                  </a:lnTo>
                  <a:lnTo>
                    <a:pt x="2990128" y="3084245"/>
                  </a:lnTo>
                  <a:lnTo>
                    <a:pt x="2953086" y="3114581"/>
                  </a:lnTo>
                  <a:lnTo>
                    <a:pt x="2915445" y="3143690"/>
                  </a:lnTo>
                  <a:lnTo>
                    <a:pt x="2877227" y="3171574"/>
                  </a:lnTo>
                  <a:lnTo>
                    <a:pt x="2838460" y="3198235"/>
                  </a:lnTo>
                  <a:lnTo>
                    <a:pt x="2799167" y="3223677"/>
                  </a:lnTo>
                  <a:lnTo>
                    <a:pt x="2759374" y="3247900"/>
                  </a:lnTo>
                  <a:lnTo>
                    <a:pt x="2719105" y="3270907"/>
                  </a:lnTo>
                  <a:lnTo>
                    <a:pt x="2678386" y="3292700"/>
                  </a:lnTo>
                  <a:lnTo>
                    <a:pt x="2637242" y="3313281"/>
                  </a:lnTo>
                  <a:lnTo>
                    <a:pt x="2595698" y="3332652"/>
                  </a:lnTo>
                  <a:lnTo>
                    <a:pt x="2553778" y="3350816"/>
                  </a:lnTo>
                  <a:lnTo>
                    <a:pt x="2511508" y="3367775"/>
                  </a:lnTo>
                  <a:lnTo>
                    <a:pt x="2468912" y="3383530"/>
                  </a:lnTo>
                  <a:lnTo>
                    <a:pt x="2426017" y="3398084"/>
                  </a:lnTo>
                  <a:lnTo>
                    <a:pt x="2382845" y="3411439"/>
                  </a:lnTo>
                  <a:lnTo>
                    <a:pt x="2339424" y="3423598"/>
                  </a:lnTo>
                  <a:lnTo>
                    <a:pt x="2295777" y="3434561"/>
                  </a:lnTo>
                  <a:lnTo>
                    <a:pt x="2251930" y="3444332"/>
                  </a:lnTo>
                  <a:lnTo>
                    <a:pt x="2207908" y="3452913"/>
                  </a:lnTo>
                  <a:lnTo>
                    <a:pt x="2163735" y="3460305"/>
                  </a:lnTo>
                  <a:lnTo>
                    <a:pt x="2119437" y="3466511"/>
                  </a:lnTo>
                  <a:lnTo>
                    <a:pt x="2075039" y="3471533"/>
                  </a:lnTo>
                  <a:lnTo>
                    <a:pt x="2030565" y="3475373"/>
                  </a:lnTo>
                  <a:lnTo>
                    <a:pt x="1986042" y="3478033"/>
                  </a:lnTo>
                  <a:lnTo>
                    <a:pt x="1941492" y="3479516"/>
                  </a:lnTo>
                  <a:lnTo>
                    <a:pt x="1896943" y="3479823"/>
                  </a:lnTo>
                  <a:lnTo>
                    <a:pt x="1852418" y="3478957"/>
                  </a:lnTo>
                  <a:lnTo>
                    <a:pt x="1807943" y="3476919"/>
                  </a:lnTo>
                  <a:lnTo>
                    <a:pt x="1763543" y="3473713"/>
                  </a:lnTo>
                  <a:lnTo>
                    <a:pt x="1719242" y="3469340"/>
                  </a:lnTo>
                  <a:lnTo>
                    <a:pt x="1675066" y="3463801"/>
                  </a:lnTo>
                  <a:lnTo>
                    <a:pt x="1631040" y="3457101"/>
                  </a:lnTo>
                  <a:lnTo>
                    <a:pt x="1587189" y="3449239"/>
                  </a:lnTo>
                  <a:lnTo>
                    <a:pt x="1543537" y="3440219"/>
                  </a:lnTo>
                  <a:lnTo>
                    <a:pt x="1500110" y="3430043"/>
                  </a:lnTo>
                  <a:lnTo>
                    <a:pt x="1456933" y="3418713"/>
                  </a:lnTo>
                  <a:lnTo>
                    <a:pt x="1414030" y="3406231"/>
                  </a:lnTo>
                  <a:lnTo>
                    <a:pt x="1371427" y="3392599"/>
                  </a:lnTo>
                  <a:lnTo>
                    <a:pt x="1329149" y="3377819"/>
                  </a:lnTo>
                  <a:lnTo>
                    <a:pt x="1287221" y="3361894"/>
                  </a:lnTo>
                  <a:lnTo>
                    <a:pt x="1245667" y="3344825"/>
                  </a:lnTo>
                  <a:lnTo>
                    <a:pt x="1204513" y="3326615"/>
                  </a:lnTo>
                  <a:lnTo>
                    <a:pt x="1163784" y="3307266"/>
                  </a:lnTo>
                  <a:lnTo>
                    <a:pt x="1123505" y="3286780"/>
                  </a:lnTo>
                  <a:lnTo>
                    <a:pt x="1083700" y="3265159"/>
                  </a:lnTo>
                  <a:lnTo>
                    <a:pt x="1044395" y="3242405"/>
                  </a:lnTo>
                  <a:lnTo>
                    <a:pt x="1005615" y="3218520"/>
                  </a:lnTo>
                  <a:lnTo>
                    <a:pt x="967384" y="3193507"/>
                  </a:lnTo>
                  <a:lnTo>
                    <a:pt x="929728" y="3167368"/>
                  </a:lnTo>
                  <a:lnTo>
                    <a:pt x="892672" y="3140105"/>
                  </a:lnTo>
                  <a:lnTo>
                    <a:pt x="856241" y="3111719"/>
                  </a:lnTo>
                  <a:lnTo>
                    <a:pt x="820460" y="3082214"/>
                  </a:lnTo>
                  <a:lnTo>
                    <a:pt x="785353" y="3051590"/>
                  </a:lnTo>
                  <a:lnTo>
                    <a:pt x="750946" y="3019851"/>
                  </a:lnTo>
                  <a:lnTo>
                    <a:pt x="717264" y="2986999"/>
                  </a:lnTo>
                  <a:lnTo>
                    <a:pt x="684332" y="2953035"/>
                  </a:lnTo>
                  <a:lnTo>
                    <a:pt x="652174" y="2917962"/>
                  </a:lnTo>
                  <a:lnTo>
                    <a:pt x="620816" y="2881782"/>
                  </a:lnTo>
                  <a:lnTo>
                    <a:pt x="590481" y="2844740"/>
                  </a:lnTo>
                  <a:lnTo>
                    <a:pt x="561373" y="2807099"/>
                  </a:lnTo>
                  <a:lnTo>
                    <a:pt x="533489" y="2768881"/>
                  </a:lnTo>
                  <a:lnTo>
                    <a:pt x="506828" y="2730114"/>
                  </a:lnTo>
                  <a:lnTo>
                    <a:pt x="481387" y="2690821"/>
                  </a:lnTo>
                  <a:lnTo>
                    <a:pt x="457165" y="2651028"/>
                  </a:lnTo>
                  <a:lnTo>
                    <a:pt x="434158" y="2610759"/>
                  </a:lnTo>
                  <a:lnTo>
                    <a:pt x="412365" y="2570040"/>
                  </a:lnTo>
                  <a:lnTo>
                    <a:pt x="391785" y="2528896"/>
                  </a:lnTo>
                  <a:lnTo>
                    <a:pt x="372413" y="2487352"/>
                  </a:lnTo>
                  <a:lnTo>
                    <a:pt x="354250" y="2445432"/>
                  </a:lnTo>
                  <a:lnTo>
                    <a:pt x="337291" y="2403162"/>
                  </a:lnTo>
                  <a:lnTo>
                    <a:pt x="321536" y="2360566"/>
                  </a:lnTo>
                  <a:lnTo>
                    <a:pt x="306982" y="2317671"/>
                  </a:lnTo>
                  <a:lnTo>
                    <a:pt x="293627" y="2274500"/>
                  </a:lnTo>
                  <a:lnTo>
                    <a:pt x="281469" y="2231078"/>
                  </a:lnTo>
                  <a:lnTo>
                    <a:pt x="270506" y="2187432"/>
                  </a:lnTo>
                  <a:lnTo>
                    <a:pt x="260735" y="2143585"/>
                  </a:lnTo>
                  <a:lnTo>
                    <a:pt x="252154" y="2099562"/>
                  </a:lnTo>
                  <a:lnTo>
                    <a:pt x="244762" y="2055390"/>
                  </a:lnTo>
                  <a:lnTo>
                    <a:pt x="238556" y="2011092"/>
                  </a:lnTo>
                  <a:lnTo>
                    <a:pt x="233534" y="1966694"/>
                  </a:lnTo>
                  <a:lnTo>
                    <a:pt x="229694" y="1922220"/>
                  </a:lnTo>
                  <a:lnTo>
                    <a:pt x="227033" y="1877696"/>
                  </a:lnTo>
                  <a:lnTo>
                    <a:pt x="225551" y="1833147"/>
                  </a:lnTo>
                  <a:lnTo>
                    <a:pt x="225243" y="1788598"/>
                  </a:lnTo>
                  <a:lnTo>
                    <a:pt x="226109" y="1744074"/>
                  </a:lnTo>
                  <a:lnTo>
                    <a:pt x="228147" y="1699599"/>
                  </a:lnTo>
                  <a:lnTo>
                    <a:pt x="231353" y="1655198"/>
                  </a:lnTo>
                  <a:lnTo>
                    <a:pt x="235726" y="1610898"/>
                  </a:lnTo>
                  <a:lnTo>
                    <a:pt x="241264" y="1566722"/>
                  </a:lnTo>
                  <a:lnTo>
                    <a:pt x="247965" y="1522696"/>
                  </a:lnTo>
                  <a:lnTo>
                    <a:pt x="255826" y="1478845"/>
                  </a:lnTo>
                  <a:lnTo>
                    <a:pt x="264846" y="1435193"/>
                  </a:lnTo>
                  <a:lnTo>
                    <a:pt x="275022" y="1391767"/>
                  </a:lnTo>
                  <a:lnTo>
                    <a:pt x="286352" y="1348590"/>
                  </a:lnTo>
                  <a:lnTo>
                    <a:pt x="298834" y="1305687"/>
                  </a:lnTo>
                  <a:lnTo>
                    <a:pt x="312465" y="1263085"/>
                  </a:lnTo>
                  <a:lnTo>
                    <a:pt x="327245" y="1220807"/>
                  </a:lnTo>
                  <a:lnTo>
                    <a:pt x="343170" y="1178879"/>
                  </a:lnTo>
                  <a:lnTo>
                    <a:pt x="360238" y="1137325"/>
                  </a:lnTo>
                  <a:lnTo>
                    <a:pt x="378448" y="1096172"/>
                  </a:lnTo>
                  <a:lnTo>
                    <a:pt x="397797" y="1055443"/>
                  </a:lnTo>
                  <a:lnTo>
                    <a:pt x="418283" y="1015164"/>
                  </a:lnTo>
                  <a:lnTo>
                    <a:pt x="439904" y="975360"/>
                  </a:lnTo>
                  <a:lnTo>
                    <a:pt x="462658" y="936055"/>
                  </a:lnTo>
                  <a:lnTo>
                    <a:pt x="486542" y="897275"/>
                  </a:lnTo>
                  <a:lnTo>
                    <a:pt x="511555" y="859045"/>
                  </a:lnTo>
                  <a:lnTo>
                    <a:pt x="537694" y="821390"/>
                  </a:lnTo>
                  <a:lnTo>
                    <a:pt x="564957" y="784335"/>
                  </a:lnTo>
                  <a:lnTo>
                    <a:pt x="593343" y="747904"/>
                  </a:lnTo>
                  <a:lnTo>
                    <a:pt x="622848" y="712123"/>
                  </a:lnTo>
                  <a:lnTo>
                    <a:pt x="653471" y="677017"/>
                  </a:lnTo>
                  <a:lnTo>
                    <a:pt x="685210" y="642610"/>
                  </a:lnTo>
                  <a:lnTo>
                    <a:pt x="718062" y="608929"/>
                  </a:lnTo>
                  <a:lnTo>
                    <a:pt x="752026" y="575997"/>
                  </a:lnTo>
                  <a:lnTo>
                    <a:pt x="787099" y="543840"/>
                  </a:lnTo>
                  <a:lnTo>
                    <a:pt x="823279" y="512483"/>
                  </a:lnTo>
                  <a:lnTo>
                    <a:pt x="891059" y="612076"/>
                  </a:lnTo>
                  <a:lnTo>
                    <a:pt x="897511" y="315315"/>
                  </a:lnTo>
                  <a:lnTo>
                    <a:pt x="628423" y="226123"/>
                  </a:lnTo>
                  <a:lnTo>
                    <a:pt x="696229" y="325767"/>
                  </a:lnTo>
                  <a:lnTo>
                    <a:pt x="658242" y="357832"/>
                  </a:lnTo>
                  <a:lnTo>
                    <a:pt x="621165" y="390823"/>
                  </a:lnTo>
                  <a:lnTo>
                    <a:pt x="585010" y="424717"/>
                  </a:lnTo>
                  <a:lnTo>
                    <a:pt x="549792" y="459496"/>
                  </a:lnTo>
                  <a:lnTo>
                    <a:pt x="515526" y="495139"/>
                  </a:lnTo>
                  <a:lnTo>
                    <a:pt x="482225" y="531625"/>
                  </a:lnTo>
                  <a:lnTo>
                    <a:pt x="449905" y="568933"/>
                  </a:lnTo>
                  <a:lnTo>
                    <a:pt x="418579" y="607044"/>
                  </a:lnTo>
                  <a:lnTo>
                    <a:pt x="388262" y="645937"/>
                  </a:lnTo>
                  <a:lnTo>
                    <a:pt x="358967" y="685591"/>
                  </a:lnTo>
                  <a:lnTo>
                    <a:pt x="330711" y="725986"/>
                  </a:lnTo>
                  <a:lnTo>
                    <a:pt x="303505" y="767102"/>
                  </a:lnTo>
                  <a:lnTo>
                    <a:pt x="277366" y="808917"/>
                  </a:lnTo>
                  <a:lnTo>
                    <a:pt x="252307" y="851413"/>
                  </a:lnTo>
                  <a:lnTo>
                    <a:pt x="228343" y="894567"/>
                  </a:lnTo>
                  <a:lnTo>
                    <a:pt x="205487" y="938360"/>
                  </a:lnTo>
                  <a:lnTo>
                    <a:pt x="183755" y="982771"/>
                  </a:lnTo>
                  <a:lnTo>
                    <a:pt x="163161" y="1027780"/>
                  </a:lnTo>
                  <a:lnTo>
                    <a:pt x="143718" y="1073367"/>
                  </a:lnTo>
                  <a:lnTo>
                    <a:pt x="125442" y="1119510"/>
                  </a:lnTo>
                  <a:lnTo>
                    <a:pt x="108346" y="1166190"/>
                  </a:lnTo>
                  <a:lnTo>
                    <a:pt x="92848" y="1212094"/>
                  </a:lnTo>
                  <a:lnTo>
                    <a:pt x="78579" y="1258116"/>
                  </a:lnTo>
                  <a:lnTo>
                    <a:pt x="65530" y="1304235"/>
                  </a:lnTo>
                  <a:lnTo>
                    <a:pt x="53693" y="1350435"/>
                  </a:lnTo>
                  <a:lnTo>
                    <a:pt x="43057" y="1396697"/>
                  </a:lnTo>
                  <a:lnTo>
                    <a:pt x="33615" y="1443003"/>
                  </a:lnTo>
                  <a:lnTo>
                    <a:pt x="25358" y="1489334"/>
                  </a:lnTo>
                  <a:lnTo>
                    <a:pt x="18277" y="1535672"/>
                  </a:lnTo>
                  <a:lnTo>
                    <a:pt x="12363" y="1582000"/>
                  </a:lnTo>
                  <a:lnTo>
                    <a:pt x="7608" y="1628299"/>
                  </a:lnTo>
                  <a:lnTo>
                    <a:pt x="4003" y="1674550"/>
                  </a:lnTo>
                  <a:lnTo>
                    <a:pt x="1539" y="1720736"/>
                  </a:lnTo>
                  <a:lnTo>
                    <a:pt x="207" y="1766838"/>
                  </a:lnTo>
                  <a:lnTo>
                    <a:pt x="0" y="1812838"/>
                  </a:lnTo>
                  <a:lnTo>
                    <a:pt x="906" y="1858717"/>
                  </a:lnTo>
                  <a:lnTo>
                    <a:pt x="2919" y="1904459"/>
                  </a:lnTo>
                  <a:lnTo>
                    <a:pt x="6030" y="1950043"/>
                  </a:lnTo>
                  <a:lnTo>
                    <a:pt x="10229" y="1995453"/>
                  </a:lnTo>
                  <a:lnTo>
                    <a:pt x="15508" y="2040670"/>
                  </a:lnTo>
                  <a:lnTo>
                    <a:pt x="21858" y="2085675"/>
                  </a:lnTo>
                  <a:lnTo>
                    <a:pt x="29271" y="2130451"/>
                  </a:lnTo>
                  <a:lnTo>
                    <a:pt x="37738" y="2174979"/>
                  </a:lnTo>
                  <a:lnTo>
                    <a:pt x="47249" y="2219241"/>
                  </a:lnTo>
                  <a:lnTo>
                    <a:pt x="57797" y="2263218"/>
                  </a:lnTo>
                  <a:lnTo>
                    <a:pt x="69372" y="2306894"/>
                  </a:lnTo>
                  <a:lnTo>
                    <a:pt x="81965" y="2350248"/>
                  </a:lnTo>
                  <a:lnTo>
                    <a:pt x="95569" y="2393264"/>
                  </a:lnTo>
                  <a:lnTo>
                    <a:pt x="110174" y="2435923"/>
                  </a:lnTo>
                  <a:lnTo>
                    <a:pt x="125772" y="2478206"/>
                  </a:lnTo>
                  <a:lnTo>
                    <a:pt x="142353" y="2520096"/>
                  </a:lnTo>
                  <a:lnTo>
                    <a:pt x="159909" y="2561574"/>
                  </a:lnTo>
                  <a:lnTo>
                    <a:pt x="178431" y="2602623"/>
                  </a:lnTo>
                  <a:lnTo>
                    <a:pt x="197911" y="2643223"/>
                  </a:lnTo>
                  <a:lnTo>
                    <a:pt x="218340" y="2683356"/>
                  </a:lnTo>
                  <a:lnTo>
                    <a:pt x="239709" y="2723005"/>
                  </a:lnTo>
                  <a:lnTo>
                    <a:pt x="262009" y="2762151"/>
                  </a:lnTo>
                  <a:lnTo>
                    <a:pt x="285232" y="2800776"/>
                  </a:lnTo>
                  <a:lnTo>
                    <a:pt x="309368" y="2838861"/>
                  </a:lnTo>
                  <a:lnTo>
                    <a:pt x="334410" y="2876389"/>
                  </a:lnTo>
                  <a:lnTo>
                    <a:pt x="360348" y="2913342"/>
                  </a:lnTo>
                  <a:lnTo>
                    <a:pt x="387173" y="2949700"/>
                  </a:lnTo>
                  <a:lnTo>
                    <a:pt x="414877" y="2985446"/>
                  </a:lnTo>
                  <a:lnTo>
                    <a:pt x="443452" y="3020562"/>
                  </a:lnTo>
                  <a:lnTo>
                    <a:pt x="472887" y="3055029"/>
                  </a:lnTo>
                  <a:lnTo>
                    <a:pt x="503176" y="3088829"/>
                  </a:lnTo>
                  <a:lnTo>
                    <a:pt x="534308" y="3121944"/>
                  </a:lnTo>
                  <a:lnTo>
                    <a:pt x="566275" y="3154356"/>
                  </a:lnTo>
                  <a:lnTo>
                    <a:pt x="599069" y="3186046"/>
                  </a:lnTo>
                  <a:lnTo>
                    <a:pt x="632680" y="3216996"/>
                  </a:lnTo>
                  <a:lnTo>
                    <a:pt x="667100" y="3247189"/>
                  </a:lnTo>
                  <a:lnTo>
                    <a:pt x="702321" y="3276605"/>
                  </a:lnTo>
                  <a:lnTo>
                    <a:pt x="738332" y="3305227"/>
                  </a:lnTo>
                  <a:lnTo>
                    <a:pt x="775127" y="3333036"/>
                  </a:lnTo>
                  <a:lnTo>
                    <a:pt x="812695" y="3360015"/>
                  </a:lnTo>
                  <a:lnTo>
                    <a:pt x="851028" y="3386144"/>
                  </a:lnTo>
                  <a:lnTo>
                    <a:pt x="890118" y="3411406"/>
                  </a:lnTo>
                  <a:lnTo>
                    <a:pt x="929956" y="3435782"/>
                  </a:lnTo>
                  <a:lnTo>
                    <a:pt x="970532" y="3459255"/>
                  </a:lnTo>
                  <a:lnTo>
                    <a:pt x="1011839" y="3481806"/>
                  </a:lnTo>
                  <a:lnTo>
                    <a:pt x="1053867" y="3503416"/>
                  </a:lnTo>
                  <a:lnTo>
                    <a:pt x="1096608" y="3524068"/>
                  </a:lnTo>
                  <a:lnTo>
                    <a:pt x="1140052" y="3543744"/>
                  </a:lnTo>
                  <a:lnTo>
                    <a:pt x="1184192" y="3562425"/>
                  </a:lnTo>
                  <a:lnTo>
                    <a:pt x="1229019" y="3580092"/>
                  </a:lnTo>
                  <a:lnTo>
                    <a:pt x="1274523" y="3596728"/>
                  </a:lnTo>
                  <a:lnTo>
                    <a:pt x="1320428" y="3612225"/>
                  </a:lnTo>
                  <a:lnTo>
                    <a:pt x="1366450" y="3626493"/>
                  </a:lnTo>
                  <a:lnTo>
                    <a:pt x="1412570" y="3639542"/>
                  </a:lnTo>
                  <a:lnTo>
                    <a:pt x="1458771" y="3651379"/>
                  </a:lnTo>
                  <a:lnTo>
                    <a:pt x="1505033" y="3662014"/>
                  </a:lnTo>
                  <a:lnTo>
                    <a:pt x="1551339" y="3671456"/>
                  </a:lnTo>
                  <a:lnTo>
                    <a:pt x="1597671" y="3679713"/>
                  </a:lnTo>
                  <a:lnTo>
                    <a:pt x="1644010" y="3686793"/>
                  </a:lnTo>
                  <a:lnTo>
                    <a:pt x="1690338" y="3692707"/>
                  </a:lnTo>
                  <a:lnTo>
                    <a:pt x="1736637" y="3697461"/>
                  </a:lnTo>
                  <a:lnTo>
                    <a:pt x="1782889" y="3701066"/>
                  </a:lnTo>
                  <a:lnTo>
                    <a:pt x="1829075" y="3703530"/>
                  </a:lnTo>
                  <a:lnTo>
                    <a:pt x="1875177" y="3704861"/>
                  </a:lnTo>
                  <a:lnTo>
                    <a:pt x="1921177" y="3705069"/>
                  </a:lnTo>
                  <a:lnTo>
                    <a:pt x="1967058" y="3704162"/>
                  </a:lnTo>
                  <a:lnTo>
                    <a:pt x="2012799" y="3702149"/>
                  </a:lnTo>
                  <a:lnTo>
                    <a:pt x="2058384" y="3699038"/>
                  </a:lnTo>
                  <a:lnTo>
                    <a:pt x="2103794" y="3694839"/>
                  </a:lnTo>
                  <a:lnTo>
                    <a:pt x="2149011" y="3689560"/>
                  </a:lnTo>
                  <a:lnTo>
                    <a:pt x="2194017" y="3683209"/>
                  </a:lnTo>
                  <a:lnTo>
                    <a:pt x="2238793" y="3675797"/>
                  </a:lnTo>
                  <a:lnTo>
                    <a:pt x="2283321" y="3667330"/>
                  </a:lnTo>
                  <a:lnTo>
                    <a:pt x="2327583" y="3657819"/>
                  </a:lnTo>
                  <a:lnTo>
                    <a:pt x="2371561" y="3647271"/>
                  </a:lnTo>
                  <a:lnTo>
                    <a:pt x="2415237" y="3635696"/>
                  </a:lnTo>
                  <a:lnTo>
                    <a:pt x="2458592" y="3623102"/>
                  </a:lnTo>
                  <a:lnTo>
                    <a:pt x="2501608" y="3609499"/>
                  </a:lnTo>
                  <a:lnTo>
                    <a:pt x="2544267" y="3594894"/>
                  </a:lnTo>
                  <a:lnTo>
                    <a:pt x="2586550" y="3579296"/>
                  </a:lnTo>
                  <a:lnTo>
                    <a:pt x="2628440" y="3562715"/>
                  </a:lnTo>
                  <a:lnTo>
                    <a:pt x="2669919" y="3545159"/>
                  </a:lnTo>
                  <a:lnTo>
                    <a:pt x="2710967" y="3526636"/>
                  </a:lnTo>
                  <a:lnTo>
                    <a:pt x="2751567" y="3507156"/>
                  </a:lnTo>
                  <a:lnTo>
                    <a:pt x="2791701" y="3486727"/>
                  </a:lnTo>
                  <a:lnTo>
                    <a:pt x="2831350" y="3465358"/>
                  </a:lnTo>
                  <a:lnTo>
                    <a:pt x="2870496" y="3443058"/>
                  </a:lnTo>
                  <a:lnTo>
                    <a:pt x="2909121" y="3419836"/>
                  </a:lnTo>
                  <a:lnTo>
                    <a:pt x="2947206" y="3395699"/>
                  </a:lnTo>
                  <a:lnTo>
                    <a:pt x="2984735" y="3370658"/>
                  </a:lnTo>
                  <a:lnTo>
                    <a:pt x="3021687" y="3344720"/>
                  </a:lnTo>
                  <a:lnTo>
                    <a:pt x="3058045" y="3317894"/>
                  </a:lnTo>
                  <a:lnTo>
                    <a:pt x="3093791" y="3290190"/>
                  </a:lnTo>
                  <a:lnTo>
                    <a:pt x="3128907" y="3261616"/>
                  </a:lnTo>
                  <a:lnTo>
                    <a:pt x="3163374" y="3232180"/>
                  </a:lnTo>
                  <a:lnTo>
                    <a:pt x="3197174" y="3201891"/>
                  </a:lnTo>
                  <a:lnTo>
                    <a:pt x="3230290" y="3170759"/>
                  </a:lnTo>
                  <a:lnTo>
                    <a:pt x="3262701" y="3138792"/>
                  </a:lnTo>
                  <a:lnTo>
                    <a:pt x="3294392" y="3105998"/>
                  </a:lnTo>
                  <a:lnTo>
                    <a:pt x="3325342" y="3072387"/>
                  </a:lnTo>
                  <a:lnTo>
                    <a:pt x="3355535" y="3037966"/>
                  </a:lnTo>
                  <a:lnTo>
                    <a:pt x="3384951" y="3002746"/>
                  </a:lnTo>
                  <a:lnTo>
                    <a:pt x="3413573" y="2966734"/>
                  </a:lnTo>
                  <a:lnTo>
                    <a:pt x="3441382" y="2929939"/>
                  </a:lnTo>
                  <a:lnTo>
                    <a:pt x="3468361" y="2892371"/>
                  </a:lnTo>
                  <a:lnTo>
                    <a:pt x="3494490" y="2854037"/>
                  </a:lnTo>
                  <a:lnTo>
                    <a:pt x="3519752" y="2814947"/>
                  </a:lnTo>
                  <a:lnTo>
                    <a:pt x="3544128" y="2775109"/>
                  </a:lnTo>
                  <a:lnTo>
                    <a:pt x="3567601" y="2734533"/>
                  </a:lnTo>
                  <a:lnTo>
                    <a:pt x="3590152" y="2693225"/>
                  </a:lnTo>
                  <a:lnTo>
                    <a:pt x="3611762" y="2651197"/>
                  </a:lnTo>
                  <a:lnTo>
                    <a:pt x="3632414" y="2608456"/>
                  </a:lnTo>
                  <a:lnTo>
                    <a:pt x="3652090" y="2565010"/>
                  </a:lnTo>
                  <a:lnTo>
                    <a:pt x="3670771" y="2520870"/>
                  </a:lnTo>
                  <a:lnTo>
                    <a:pt x="3688438" y="2476043"/>
                  </a:lnTo>
                  <a:lnTo>
                    <a:pt x="3705074" y="2430538"/>
                  </a:lnTo>
                  <a:lnTo>
                    <a:pt x="3720571" y="2384634"/>
                  </a:lnTo>
                  <a:lnTo>
                    <a:pt x="3734839" y="2338612"/>
                  </a:lnTo>
                  <a:lnTo>
                    <a:pt x="3747888" y="2292493"/>
                  </a:lnTo>
                  <a:lnTo>
                    <a:pt x="3759725" y="2246293"/>
                  </a:lnTo>
                  <a:lnTo>
                    <a:pt x="3770360" y="2200031"/>
                  </a:lnTo>
                  <a:lnTo>
                    <a:pt x="3779802" y="2153725"/>
                  </a:lnTo>
                  <a:lnTo>
                    <a:pt x="3788058" y="2107394"/>
                  </a:lnTo>
                  <a:lnTo>
                    <a:pt x="3795139" y="2061055"/>
                  </a:lnTo>
                  <a:lnTo>
                    <a:pt x="3801052" y="2014728"/>
                  </a:lnTo>
                  <a:lnTo>
                    <a:pt x="3805807" y="1968429"/>
                  </a:lnTo>
                  <a:lnTo>
                    <a:pt x="3809411" y="1922178"/>
                  </a:lnTo>
                  <a:lnTo>
                    <a:pt x="3811875" y="1875992"/>
                  </a:lnTo>
                  <a:lnTo>
                    <a:pt x="3813206" y="1829890"/>
                  </a:lnTo>
                  <a:lnTo>
                    <a:pt x="3813414" y="1783890"/>
                  </a:lnTo>
                  <a:lnTo>
                    <a:pt x="3812507" y="1738011"/>
                  </a:lnTo>
                  <a:lnTo>
                    <a:pt x="3810493" y="1692269"/>
                  </a:lnTo>
                  <a:lnTo>
                    <a:pt x="3807382" y="1646685"/>
                  </a:lnTo>
                  <a:lnTo>
                    <a:pt x="3803183" y="1601275"/>
                  </a:lnTo>
                  <a:lnTo>
                    <a:pt x="3797904" y="1556058"/>
                  </a:lnTo>
                  <a:lnTo>
                    <a:pt x="3791553" y="1511053"/>
                  </a:lnTo>
                  <a:lnTo>
                    <a:pt x="3784140" y="1466277"/>
                  </a:lnTo>
                  <a:lnTo>
                    <a:pt x="3775673" y="1421749"/>
                  </a:lnTo>
                  <a:lnTo>
                    <a:pt x="3766162" y="1377487"/>
                  </a:lnTo>
                  <a:lnTo>
                    <a:pt x="3755614" y="1333509"/>
                  </a:lnTo>
                  <a:lnTo>
                    <a:pt x="3744039" y="1289834"/>
                  </a:lnTo>
                  <a:lnTo>
                    <a:pt x="3731445" y="1246479"/>
                  </a:lnTo>
                  <a:lnTo>
                    <a:pt x="3717841" y="1203464"/>
                  </a:lnTo>
                  <a:lnTo>
                    <a:pt x="3703236" y="1160805"/>
                  </a:lnTo>
                  <a:lnTo>
                    <a:pt x="3687638" y="1118521"/>
                  </a:lnTo>
                  <a:lnTo>
                    <a:pt x="3671057" y="1076632"/>
                  </a:lnTo>
                  <a:lnTo>
                    <a:pt x="3653500" y="1035153"/>
                  </a:lnTo>
                  <a:lnTo>
                    <a:pt x="3634977" y="994105"/>
                  </a:lnTo>
                  <a:lnTo>
                    <a:pt x="3615497" y="953505"/>
                  </a:lnTo>
                  <a:lnTo>
                    <a:pt x="3595068" y="913372"/>
                  </a:lnTo>
                  <a:lnTo>
                    <a:pt x="3573699" y="873723"/>
                  </a:lnTo>
                  <a:lnTo>
                    <a:pt x="3551399" y="834577"/>
                  </a:lnTo>
                  <a:lnTo>
                    <a:pt x="3528176" y="795952"/>
                  </a:lnTo>
                  <a:lnTo>
                    <a:pt x="3504040" y="757867"/>
                  </a:lnTo>
                  <a:lnTo>
                    <a:pt x="3478998" y="720339"/>
                  </a:lnTo>
                  <a:lnTo>
                    <a:pt x="3453060" y="683386"/>
                  </a:lnTo>
                  <a:lnTo>
                    <a:pt x="3426235" y="647028"/>
                  </a:lnTo>
                  <a:lnTo>
                    <a:pt x="3398530" y="611282"/>
                  </a:lnTo>
                  <a:lnTo>
                    <a:pt x="3369956" y="576166"/>
                  </a:lnTo>
                  <a:lnTo>
                    <a:pt x="3340520" y="541699"/>
                  </a:lnTo>
                  <a:lnTo>
                    <a:pt x="3310232" y="507899"/>
                  </a:lnTo>
                  <a:lnTo>
                    <a:pt x="3279100" y="474784"/>
                  </a:lnTo>
                  <a:lnTo>
                    <a:pt x="3247132" y="442372"/>
                  </a:lnTo>
                  <a:lnTo>
                    <a:pt x="3214339" y="410682"/>
                  </a:lnTo>
                  <a:lnTo>
                    <a:pt x="3180727" y="379732"/>
                  </a:lnTo>
                  <a:lnTo>
                    <a:pt x="3146307" y="349539"/>
                  </a:lnTo>
                  <a:lnTo>
                    <a:pt x="3111087" y="320123"/>
                  </a:lnTo>
                  <a:lnTo>
                    <a:pt x="3075075" y="291501"/>
                  </a:lnTo>
                  <a:lnTo>
                    <a:pt x="3038281" y="263692"/>
                  </a:lnTo>
                  <a:lnTo>
                    <a:pt x="3000713" y="236713"/>
                  </a:lnTo>
                  <a:lnTo>
                    <a:pt x="2962379" y="210584"/>
                  </a:lnTo>
                  <a:lnTo>
                    <a:pt x="2923289" y="185322"/>
                  </a:lnTo>
                  <a:lnTo>
                    <a:pt x="2883452" y="160946"/>
                  </a:lnTo>
                  <a:lnTo>
                    <a:pt x="2842875" y="137473"/>
                  </a:lnTo>
                  <a:lnTo>
                    <a:pt x="2801569" y="114922"/>
                  </a:lnTo>
                  <a:lnTo>
                    <a:pt x="2759541" y="93312"/>
                  </a:lnTo>
                  <a:lnTo>
                    <a:pt x="2716800" y="72659"/>
                  </a:lnTo>
                  <a:lnTo>
                    <a:pt x="2673355" y="52984"/>
                  </a:lnTo>
                  <a:lnTo>
                    <a:pt x="2629215" y="34303"/>
                  </a:lnTo>
                  <a:lnTo>
                    <a:pt x="2584388" y="16636"/>
                  </a:lnTo>
                  <a:lnTo>
                    <a:pt x="2538884" y="0"/>
                  </a:lnTo>
                  <a:close/>
                </a:path>
              </a:pathLst>
            </a:custGeom>
            <a:solidFill>
              <a:srgbClr val="DADADA"/>
            </a:solidFill>
          </p:spPr>
          <p:txBody>
            <a:bodyPr wrap="square" lIns="0" tIns="0" rIns="0" bIns="0" rtlCol="0"/>
            <a:lstStyle/>
            <a:p>
              <a:endParaRPr/>
            </a:p>
          </p:txBody>
        </p:sp>
        <p:sp>
          <p:nvSpPr>
            <p:cNvPr id="7" name="object 6">
              <a:extLst>
                <a:ext uri="{FF2B5EF4-FFF2-40B4-BE49-F238E27FC236}">
                  <a16:creationId xmlns:a16="http://schemas.microsoft.com/office/drawing/2014/main" id="{187F4D1D-CF27-0787-093D-F0C915EC8B85}"/>
                </a:ext>
              </a:extLst>
            </p:cNvPr>
            <p:cNvSpPr/>
            <p:nvPr/>
          </p:nvSpPr>
          <p:spPr>
            <a:xfrm>
              <a:off x="3701910" y="1387464"/>
              <a:ext cx="1866900" cy="933450"/>
            </a:xfrm>
            <a:custGeom>
              <a:avLst/>
              <a:gdLst/>
              <a:ahLst/>
              <a:cxnLst/>
              <a:rect l="l" t="t" r="r" b="b"/>
              <a:pathLst>
                <a:path w="1866900" h="933450">
                  <a:moveTo>
                    <a:pt x="1710778" y="0"/>
                  </a:moveTo>
                  <a:lnTo>
                    <a:pt x="155524" y="0"/>
                  </a:lnTo>
                  <a:lnTo>
                    <a:pt x="106367" y="7929"/>
                  </a:lnTo>
                  <a:lnTo>
                    <a:pt x="63675" y="30008"/>
                  </a:lnTo>
                  <a:lnTo>
                    <a:pt x="30008" y="63675"/>
                  </a:lnTo>
                  <a:lnTo>
                    <a:pt x="7929" y="106367"/>
                  </a:lnTo>
                  <a:lnTo>
                    <a:pt x="0" y="155524"/>
                  </a:lnTo>
                  <a:lnTo>
                    <a:pt x="0" y="777620"/>
                  </a:lnTo>
                  <a:lnTo>
                    <a:pt x="7929" y="826777"/>
                  </a:lnTo>
                  <a:lnTo>
                    <a:pt x="30008" y="869470"/>
                  </a:lnTo>
                  <a:lnTo>
                    <a:pt x="63675" y="903137"/>
                  </a:lnTo>
                  <a:lnTo>
                    <a:pt x="106367" y="925216"/>
                  </a:lnTo>
                  <a:lnTo>
                    <a:pt x="155524" y="933145"/>
                  </a:lnTo>
                  <a:lnTo>
                    <a:pt x="1710778" y="933145"/>
                  </a:lnTo>
                  <a:lnTo>
                    <a:pt x="1759935" y="925216"/>
                  </a:lnTo>
                  <a:lnTo>
                    <a:pt x="1802627" y="903137"/>
                  </a:lnTo>
                  <a:lnTo>
                    <a:pt x="1836294" y="869470"/>
                  </a:lnTo>
                  <a:lnTo>
                    <a:pt x="1858374" y="826777"/>
                  </a:lnTo>
                  <a:lnTo>
                    <a:pt x="1866303" y="777620"/>
                  </a:lnTo>
                  <a:lnTo>
                    <a:pt x="1866303" y="155524"/>
                  </a:lnTo>
                  <a:lnTo>
                    <a:pt x="1858374" y="106367"/>
                  </a:lnTo>
                  <a:lnTo>
                    <a:pt x="1836294" y="63675"/>
                  </a:lnTo>
                  <a:lnTo>
                    <a:pt x="1802627" y="30008"/>
                  </a:lnTo>
                  <a:lnTo>
                    <a:pt x="1759935" y="7929"/>
                  </a:lnTo>
                  <a:lnTo>
                    <a:pt x="1710778" y="0"/>
                  </a:lnTo>
                  <a:close/>
                </a:path>
              </a:pathLst>
            </a:custGeom>
            <a:solidFill>
              <a:srgbClr val="DE553A"/>
            </a:solidFill>
          </p:spPr>
          <p:txBody>
            <a:bodyPr wrap="square" lIns="0" tIns="0" rIns="0" bIns="0" rtlCol="0"/>
            <a:lstStyle/>
            <a:p>
              <a:endParaRPr/>
            </a:p>
          </p:txBody>
        </p:sp>
        <p:sp>
          <p:nvSpPr>
            <p:cNvPr id="8" name="object 7">
              <a:extLst>
                <a:ext uri="{FF2B5EF4-FFF2-40B4-BE49-F238E27FC236}">
                  <a16:creationId xmlns:a16="http://schemas.microsoft.com/office/drawing/2014/main" id="{682892C1-411F-49D6-D379-0683ABADF17B}"/>
                </a:ext>
              </a:extLst>
            </p:cNvPr>
            <p:cNvSpPr/>
            <p:nvPr/>
          </p:nvSpPr>
          <p:spPr>
            <a:xfrm>
              <a:off x="3701910" y="1387464"/>
              <a:ext cx="1866900" cy="933450"/>
            </a:xfrm>
            <a:custGeom>
              <a:avLst/>
              <a:gdLst/>
              <a:ahLst/>
              <a:cxnLst/>
              <a:rect l="l" t="t" r="r" b="b"/>
              <a:pathLst>
                <a:path w="1866900" h="933450">
                  <a:moveTo>
                    <a:pt x="0" y="155524"/>
                  </a:moveTo>
                  <a:lnTo>
                    <a:pt x="7929" y="106367"/>
                  </a:lnTo>
                  <a:lnTo>
                    <a:pt x="30008" y="63675"/>
                  </a:lnTo>
                  <a:lnTo>
                    <a:pt x="63675" y="30008"/>
                  </a:lnTo>
                  <a:lnTo>
                    <a:pt x="106367" y="7929"/>
                  </a:lnTo>
                  <a:lnTo>
                    <a:pt x="155524" y="0"/>
                  </a:lnTo>
                  <a:lnTo>
                    <a:pt x="1710778" y="0"/>
                  </a:lnTo>
                  <a:lnTo>
                    <a:pt x="1759935" y="7929"/>
                  </a:lnTo>
                  <a:lnTo>
                    <a:pt x="1802627" y="30008"/>
                  </a:lnTo>
                  <a:lnTo>
                    <a:pt x="1836294" y="63675"/>
                  </a:lnTo>
                  <a:lnTo>
                    <a:pt x="1858374" y="106367"/>
                  </a:lnTo>
                  <a:lnTo>
                    <a:pt x="1866303" y="155524"/>
                  </a:lnTo>
                  <a:lnTo>
                    <a:pt x="1866303" y="777620"/>
                  </a:lnTo>
                  <a:lnTo>
                    <a:pt x="1858374" y="826777"/>
                  </a:lnTo>
                  <a:lnTo>
                    <a:pt x="1836294" y="869470"/>
                  </a:lnTo>
                  <a:lnTo>
                    <a:pt x="1802627" y="903137"/>
                  </a:lnTo>
                  <a:lnTo>
                    <a:pt x="1759935" y="925216"/>
                  </a:lnTo>
                  <a:lnTo>
                    <a:pt x="1710778" y="933145"/>
                  </a:lnTo>
                  <a:lnTo>
                    <a:pt x="155524" y="933145"/>
                  </a:lnTo>
                  <a:lnTo>
                    <a:pt x="106367" y="925216"/>
                  </a:lnTo>
                  <a:lnTo>
                    <a:pt x="63675" y="903137"/>
                  </a:lnTo>
                  <a:lnTo>
                    <a:pt x="30008" y="869470"/>
                  </a:lnTo>
                  <a:lnTo>
                    <a:pt x="7929" y="826777"/>
                  </a:lnTo>
                  <a:lnTo>
                    <a:pt x="0" y="777620"/>
                  </a:lnTo>
                  <a:lnTo>
                    <a:pt x="0" y="155524"/>
                  </a:lnTo>
                  <a:close/>
                </a:path>
              </a:pathLst>
            </a:custGeom>
            <a:ln w="25400">
              <a:solidFill>
                <a:srgbClr val="FFFFFF"/>
              </a:solidFill>
            </a:ln>
          </p:spPr>
          <p:txBody>
            <a:bodyPr wrap="square" lIns="0" tIns="0" rIns="0" bIns="0" rtlCol="0"/>
            <a:lstStyle/>
            <a:p>
              <a:endParaRPr/>
            </a:p>
          </p:txBody>
        </p:sp>
      </p:grpSp>
      <p:sp>
        <p:nvSpPr>
          <p:cNvPr id="9" name="object 8">
            <a:extLst>
              <a:ext uri="{FF2B5EF4-FFF2-40B4-BE49-F238E27FC236}">
                <a16:creationId xmlns:a16="http://schemas.microsoft.com/office/drawing/2014/main" id="{3494BF82-0B2B-2A11-7C25-6199BD907ACD}"/>
              </a:ext>
            </a:extLst>
          </p:cNvPr>
          <p:cNvSpPr txBox="1"/>
          <p:nvPr/>
        </p:nvSpPr>
        <p:spPr>
          <a:xfrm>
            <a:off x="3977127" y="2099306"/>
            <a:ext cx="1463040" cy="462915"/>
          </a:xfrm>
          <a:prstGeom prst="rect">
            <a:avLst/>
          </a:prstGeom>
        </p:spPr>
        <p:txBody>
          <a:bodyPr vert="horz" wrap="square" lIns="0" tIns="36195" rIns="0" bIns="0" rtlCol="0">
            <a:spAutoFit/>
          </a:bodyPr>
          <a:lstStyle/>
          <a:p>
            <a:pPr marL="12700" marR="5080" indent="177800">
              <a:lnSpc>
                <a:spcPts val="1639"/>
              </a:lnSpc>
              <a:spcBef>
                <a:spcPts val="285"/>
              </a:spcBef>
            </a:pPr>
            <a:r>
              <a:rPr sz="1500" b="1" spc="-5" dirty="0">
                <a:solidFill>
                  <a:srgbClr val="FFFFFF"/>
                </a:solidFill>
                <a:latin typeface="Calibri"/>
                <a:cs typeface="Calibri"/>
              </a:rPr>
              <a:t>1. Health Risk </a:t>
            </a:r>
            <a:r>
              <a:rPr sz="1500" b="1" dirty="0">
                <a:solidFill>
                  <a:srgbClr val="FFFFFF"/>
                </a:solidFill>
                <a:latin typeface="Calibri"/>
                <a:cs typeface="Calibri"/>
              </a:rPr>
              <a:t> </a:t>
            </a:r>
            <a:r>
              <a:rPr sz="1500" b="1" spc="-5" dirty="0">
                <a:solidFill>
                  <a:srgbClr val="FFFFFF"/>
                </a:solidFill>
                <a:latin typeface="Calibri"/>
                <a:cs typeface="Calibri"/>
              </a:rPr>
              <a:t>Assessment</a:t>
            </a:r>
            <a:r>
              <a:rPr sz="1500" b="1" spc="-65" dirty="0">
                <a:solidFill>
                  <a:srgbClr val="FFFFFF"/>
                </a:solidFill>
                <a:latin typeface="Calibri"/>
                <a:cs typeface="Calibri"/>
              </a:rPr>
              <a:t> </a:t>
            </a:r>
            <a:r>
              <a:rPr sz="1500" b="1" spc="-5" dirty="0">
                <a:solidFill>
                  <a:srgbClr val="FFFFFF"/>
                </a:solidFill>
                <a:latin typeface="Calibri"/>
                <a:cs typeface="Calibri"/>
              </a:rPr>
              <a:t>(HRA)</a:t>
            </a:r>
            <a:endParaRPr sz="1500" dirty="0">
              <a:latin typeface="Calibri"/>
              <a:cs typeface="Calibri"/>
            </a:endParaRPr>
          </a:p>
        </p:txBody>
      </p:sp>
      <p:grpSp>
        <p:nvGrpSpPr>
          <p:cNvPr id="10" name="object 9">
            <a:extLst>
              <a:ext uri="{FF2B5EF4-FFF2-40B4-BE49-F238E27FC236}">
                <a16:creationId xmlns:a16="http://schemas.microsoft.com/office/drawing/2014/main" id="{51BC1956-E2AC-FF71-BA96-DF067404ED78}"/>
              </a:ext>
            </a:extLst>
          </p:cNvPr>
          <p:cNvGrpSpPr/>
          <p:nvPr/>
        </p:nvGrpSpPr>
        <p:grpSpPr>
          <a:xfrm>
            <a:off x="5407694" y="3068752"/>
            <a:ext cx="1892300" cy="958850"/>
            <a:chOff x="5333602" y="2569484"/>
            <a:chExt cx="1892300" cy="958850"/>
          </a:xfrm>
        </p:grpSpPr>
        <p:sp>
          <p:nvSpPr>
            <p:cNvPr id="11" name="object 10">
              <a:extLst>
                <a:ext uri="{FF2B5EF4-FFF2-40B4-BE49-F238E27FC236}">
                  <a16:creationId xmlns:a16="http://schemas.microsoft.com/office/drawing/2014/main" id="{5096225C-936B-8D21-88DF-26FF77728CC1}"/>
                </a:ext>
              </a:extLst>
            </p:cNvPr>
            <p:cNvSpPr/>
            <p:nvPr/>
          </p:nvSpPr>
          <p:spPr>
            <a:xfrm>
              <a:off x="5346302" y="2582184"/>
              <a:ext cx="1866900" cy="933450"/>
            </a:xfrm>
            <a:custGeom>
              <a:avLst/>
              <a:gdLst/>
              <a:ahLst/>
              <a:cxnLst/>
              <a:rect l="l" t="t" r="r" b="b"/>
              <a:pathLst>
                <a:path w="1866900" h="933450">
                  <a:moveTo>
                    <a:pt x="1710778" y="0"/>
                  </a:moveTo>
                  <a:lnTo>
                    <a:pt x="155524" y="0"/>
                  </a:lnTo>
                  <a:lnTo>
                    <a:pt x="106367" y="7929"/>
                  </a:lnTo>
                  <a:lnTo>
                    <a:pt x="63675" y="30008"/>
                  </a:lnTo>
                  <a:lnTo>
                    <a:pt x="30008" y="63675"/>
                  </a:lnTo>
                  <a:lnTo>
                    <a:pt x="7929" y="106367"/>
                  </a:lnTo>
                  <a:lnTo>
                    <a:pt x="0" y="155524"/>
                  </a:lnTo>
                  <a:lnTo>
                    <a:pt x="0" y="777620"/>
                  </a:lnTo>
                  <a:lnTo>
                    <a:pt x="7929" y="826777"/>
                  </a:lnTo>
                  <a:lnTo>
                    <a:pt x="30008" y="869470"/>
                  </a:lnTo>
                  <a:lnTo>
                    <a:pt x="63675" y="903137"/>
                  </a:lnTo>
                  <a:lnTo>
                    <a:pt x="106367" y="925216"/>
                  </a:lnTo>
                  <a:lnTo>
                    <a:pt x="155524" y="933145"/>
                  </a:lnTo>
                  <a:lnTo>
                    <a:pt x="1710778" y="933145"/>
                  </a:lnTo>
                  <a:lnTo>
                    <a:pt x="1759935" y="925216"/>
                  </a:lnTo>
                  <a:lnTo>
                    <a:pt x="1802627" y="903137"/>
                  </a:lnTo>
                  <a:lnTo>
                    <a:pt x="1836294" y="869470"/>
                  </a:lnTo>
                  <a:lnTo>
                    <a:pt x="1858374" y="826777"/>
                  </a:lnTo>
                  <a:lnTo>
                    <a:pt x="1866303" y="777620"/>
                  </a:lnTo>
                  <a:lnTo>
                    <a:pt x="1866303" y="155524"/>
                  </a:lnTo>
                  <a:lnTo>
                    <a:pt x="1858374" y="106367"/>
                  </a:lnTo>
                  <a:lnTo>
                    <a:pt x="1836294" y="63675"/>
                  </a:lnTo>
                  <a:lnTo>
                    <a:pt x="1802627" y="30008"/>
                  </a:lnTo>
                  <a:lnTo>
                    <a:pt x="1759935" y="7929"/>
                  </a:lnTo>
                  <a:lnTo>
                    <a:pt x="1710778" y="0"/>
                  </a:lnTo>
                  <a:close/>
                </a:path>
              </a:pathLst>
            </a:custGeom>
            <a:solidFill>
              <a:srgbClr val="A6D147"/>
            </a:solidFill>
          </p:spPr>
          <p:txBody>
            <a:bodyPr wrap="square" lIns="0" tIns="0" rIns="0" bIns="0" rtlCol="0"/>
            <a:lstStyle/>
            <a:p>
              <a:endParaRPr/>
            </a:p>
          </p:txBody>
        </p:sp>
        <p:sp>
          <p:nvSpPr>
            <p:cNvPr id="12" name="object 11">
              <a:extLst>
                <a:ext uri="{FF2B5EF4-FFF2-40B4-BE49-F238E27FC236}">
                  <a16:creationId xmlns:a16="http://schemas.microsoft.com/office/drawing/2014/main" id="{EBF81320-87A0-B976-F8D6-C56292306A31}"/>
                </a:ext>
              </a:extLst>
            </p:cNvPr>
            <p:cNvSpPr/>
            <p:nvPr/>
          </p:nvSpPr>
          <p:spPr>
            <a:xfrm>
              <a:off x="5346302" y="2582184"/>
              <a:ext cx="1866900" cy="933450"/>
            </a:xfrm>
            <a:custGeom>
              <a:avLst/>
              <a:gdLst/>
              <a:ahLst/>
              <a:cxnLst/>
              <a:rect l="l" t="t" r="r" b="b"/>
              <a:pathLst>
                <a:path w="1866900" h="933450">
                  <a:moveTo>
                    <a:pt x="0" y="155524"/>
                  </a:moveTo>
                  <a:lnTo>
                    <a:pt x="7929" y="106367"/>
                  </a:lnTo>
                  <a:lnTo>
                    <a:pt x="30008" y="63675"/>
                  </a:lnTo>
                  <a:lnTo>
                    <a:pt x="63675" y="30008"/>
                  </a:lnTo>
                  <a:lnTo>
                    <a:pt x="106367" y="7929"/>
                  </a:lnTo>
                  <a:lnTo>
                    <a:pt x="155524" y="0"/>
                  </a:lnTo>
                  <a:lnTo>
                    <a:pt x="1710778" y="0"/>
                  </a:lnTo>
                  <a:lnTo>
                    <a:pt x="1759935" y="7929"/>
                  </a:lnTo>
                  <a:lnTo>
                    <a:pt x="1802627" y="30008"/>
                  </a:lnTo>
                  <a:lnTo>
                    <a:pt x="1836294" y="63675"/>
                  </a:lnTo>
                  <a:lnTo>
                    <a:pt x="1858374" y="106367"/>
                  </a:lnTo>
                  <a:lnTo>
                    <a:pt x="1866303" y="155524"/>
                  </a:lnTo>
                  <a:lnTo>
                    <a:pt x="1866303" y="777620"/>
                  </a:lnTo>
                  <a:lnTo>
                    <a:pt x="1858374" y="826777"/>
                  </a:lnTo>
                  <a:lnTo>
                    <a:pt x="1836294" y="869470"/>
                  </a:lnTo>
                  <a:lnTo>
                    <a:pt x="1802627" y="903137"/>
                  </a:lnTo>
                  <a:lnTo>
                    <a:pt x="1759935" y="925216"/>
                  </a:lnTo>
                  <a:lnTo>
                    <a:pt x="1710778" y="933145"/>
                  </a:lnTo>
                  <a:lnTo>
                    <a:pt x="155524" y="933145"/>
                  </a:lnTo>
                  <a:lnTo>
                    <a:pt x="106367" y="925216"/>
                  </a:lnTo>
                  <a:lnTo>
                    <a:pt x="63675" y="903137"/>
                  </a:lnTo>
                  <a:lnTo>
                    <a:pt x="30008" y="869470"/>
                  </a:lnTo>
                  <a:lnTo>
                    <a:pt x="7929" y="826777"/>
                  </a:lnTo>
                  <a:lnTo>
                    <a:pt x="0" y="777620"/>
                  </a:lnTo>
                  <a:lnTo>
                    <a:pt x="0" y="155524"/>
                  </a:lnTo>
                  <a:close/>
                </a:path>
              </a:pathLst>
            </a:custGeom>
            <a:ln w="25400">
              <a:solidFill>
                <a:srgbClr val="FFFFFF"/>
              </a:solidFill>
            </a:ln>
          </p:spPr>
          <p:txBody>
            <a:bodyPr wrap="square" lIns="0" tIns="0" rIns="0" bIns="0" rtlCol="0"/>
            <a:lstStyle/>
            <a:p>
              <a:endParaRPr/>
            </a:p>
          </p:txBody>
        </p:sp>
      </p:grpSp>
      <p:sp>
        <p:nvSpPr>
          <p:cNvPr id="13" name="object 16">
            <a:extLst>
              <a:ext uri="{FF2B5EF4-FFF2-40B4-BE49-F238E27FC236}">
                <a16:creationId xmlns:a16="http://schemas.microsoft.com/office/drawing/2014/main" id="{CFA7EDAB-151B-9048-B792-76F57F6948DF}"/>
              </a:ext>
            </a:extLst>
          </p:cNvPr>
          <p:cNvSpPr txBox="1"/>
          <p:nvPr/>
        </p:nvSpPr>
        <p:spPr>
          <a:xfrm>
            <a:off x="5065044" y="5227123"/>
            <a:ext cx="1319530" cy="462915"/>
          </a:xfrm>
          <a:prstGeom prst="rect">
            <a:avLst/>
          </a:prstGeom>
        </p:spPr>
        <p:txBody>
          <a:bodyPr vert="horz" wrap="square" lIns="0" tIns="36195" rIns="0" bIns="0" rtlCol="0">
            <a:spAutoFit/>
          </a:bodyPr>
          <a:lstStyle/>
          <a:p>
            <a:pPr marL="80645" marR="5080" indent="-68580">
              <a:lnSpc>
                <a:spcPts val="1639"/>
              </a:lnSpc>
              <a:spcBef>
                <a:spcPts val="285"/>
              </a:spcBef>
            </a:pPr>
            <a:r>
              <a:rPr sz="1500" b="1" spc="-5" dirty="0">
                <a:solidFill>
                  <a:srgbClr val="FFFFFF"/>
                </a:solidFill>
                <a:latin typeface="Calibri"/>
                <a:cs typeface="Calibri"/>
              </a:rPr>
              <a:t>3.</a:t>
            </a:r>
            <a:r>
              <a:rPr sz="1500" b="1" spc="-70" dirty="0">
                <a:solidFill>
                  <a:srgbClr val="FFFFFF"/>
                </a:solidFill>
                <a:latin typeface="Calibri"/>
                <a:cs typeface="Calibri"/>
              </a:rPr>
              <a:t> </a:t>
            </a:r>
            <a:r>
              <a:rPr sz="1500" b="1" spc="-5" dirty="0">
                <a:solidFill>
                  <a:srgbClr val="FFFFFF"/>
                </a:solidFill>
                <a:latin typeface="Calibri"/>
                <a:cs typeface="Calibri"/>
              </a:rPr>
              <a:t>Individualized </a:t>
            </a:r>
            <a:r>
              <a:rPr sz="1500" b="1" spc="-325" dirty="0">
                <a:solidFill>
                  <a:srgbClr val="FFFFFF"/>
                </a:solidFill>
                <a:latin typeface="Calibri"/>
                <a:cs typeface="Calibri"/>
              </a:rPr>
              <a:t> </a:t>
            </a:r>
            <a:r>
              <a:rPr sz="1500" b="1" spc="-10" dirty="0">
                <a:solidFill>
                  <a:srgbClr val="FFFFFF"/>
                </a:solidFill>
                <a:latin typeface="Calibri"/>
                <a:cs typeface="Calibri"/>
              </a:rPr>
              <a:t>Care</a:t>
            </a:r>
            <a:r>
              <a:rPr sz="1500" b="1" spc="-25" dirty="0">
                <a:solidFill>
                  <a:srgbClr val="FFFFFF"/>
                </a:solidFill>
                <a:latin typeface="Calibri"/>
                <a:cs typeface="Calibri"/>
              </a:rPr>
              <a:t> </a:t>
            </a:r>
            <a:r>
              <a:rPr sz="1500" b="1" dirty="0">
                <a:solidFill>
                  <a:srgbClr val="FFFFFF"/>
                </a:solidFill>
                <a:latin typeface="Calibri"/>
                <a:cs typeface="Calibri"/>
              </a:rPr>
              <a:t>Plan</a:t>
            </a:r>
            <a:r>
              <a:rPr sz="1500" b="1" spc="-35" dirty="0">
                <a:solidFill>
                  <a:srgbClr val="FFFFFF"/>
                </a:solidFill>
                <a:latin typeface="Calibri"/>
                <a:cs typeface="Calibri"/>
              </a:rPr>
              <a:t> </a:t>
            </a:r>
            <a:r>
              <a:rPr sz="1500" b="1" spc="-5" dirty="0">
                <a:solidFill>
                  <a:srgbClr val="FFFFFF"/>
                </a:solidFill>
                <a:latin typeface="Calibri"/>
                <a:cs typeface="Calibri"/>
              </a:rPr>
              <a:t>(ICP)</a:t>
            </a:r>
            <a:endParaRPr sz="1500" dirty="0">
              <a:latin typeface="Calibri"/>
              <a:cs typeface="Calibri"/>
            </a:endParaRPr>
          </a:p>
        </p:txBody>
      </p:sp>
      <p:grpSp>
        <p:nvGrpSpPr>
          <p:cNvPr id="14" name="object 17">
            <a:extLst>
              <a:ext uri="{FF2B5EF4-FFF2-40B4-BE49-F238E27FC236}">
                <a16:creationId xmlns:a16="http://schemas.microsoft.com/office/drawing/2014/main" id="{26E170C7-0990-0161-E6E5-4CD27864F5F2}"/>
              </a:ext>
            </a:extLst>
          </p:cNvPr>
          <p:cNvGrpSpPr/>
          <p:nvPr/>
        </p:nvGrpSpPr>
        <p:grpSpPr>
          <a:xfrm>
            <a:off x="2747013" y="5001849"/>
            <a:ext cx="1892300" cy="958850"/>
            <a:chOff x="2672921" y="4502581"/>
            <a:chExt cx="1892300" cy="958850"/>
          </a:xfrm>
        </p:grpSpPr>
        <p:sp>
          <p:nvSpPr>
            <p:cNvPr id="15" name="object 18">
              <a:extLst>
                <a:ext uri="{FF2B5EF4-FFF2-40B4-BE49-F238E27FC236}">
                  <a16:creationId xmlns:a16="http://schemas.microsoft.com/office/drawing/2014/main" id="{9CF51DD9-8659-10CF-912F-26ACBF1497B4}"/>
                </a:ext>
              </a:extLst>
            </p:cNvPr>
            <p:cNvSpPr/>
            <p:nvPr/>
          </p:nvSpPr>
          <p:spPr>
            <a:xfrm>
              <a:off x="2685621" y="4515281"/>
              <a:ext cx="1866900" cy="933450"/>
            </a:xfrm>
            <a:custGeom>
              <a:avLst/>
              <a:gdLst/>
              <a:ahLst/>
              <a:cxnLst/>
              <a:rect l="l" t="t" r="r" b="b"/>
              <a:pathLst>
                <a:path w="1866900" h="933450">
                  <a:moveTo>
                    <a:pt x="1710778" y="0"/>
                  </a:moveTo>
                  <a:lnTo>
                    <a:pt x="155524" y="0"/>
                  </a:lnTo>
                  <a:lnTo>
                    <a:pt x="106367" y="7929"/>
                  </a:lnTo>
                  <a:lnTo>
                    <a:pt x="63675" y="30008"/>
                  </a:lnTo>
                  <a:lnTo>
                    <a:pt x="30008" y="63675"/>
                  </a:lnTo>
                  <a:lnTo>
                    <a:pt x="7929" y="106367"/>
                  </a:lnTo>
                  <a:lnTo>
                    <a:pt x="0" y="155524"/>
                  </a:lnTo>
                  <a:lnTo>
                    <a:pt x="0" y="777621"/>
                  </a:lnTo>
                  <a:lnTo>
                    <a:pt x="7929" y="826777"/>
                  </a:lnTo>
                  <a:lnTo>
                    <a:pt x="30008" y="869470"/>
                  </a:lnTo>
                  <a:lnTo>
                    <a:pt x="63675" y="903137"/>
                  </a:lnTo>
                  <a:lnTo>
                    <a:pt x="106367" y="925216"/>
                  </a:lnTo>
                  <a:lnTo>
                    <a:pt x="155524" y="933145"/>
                  </a:lnTo>
                  <a:lnTo>
                    <a:pt x="1710778" y="933145"/>
                  </a:lnTo>
                  <a:lnTo>
                    <a:pt x="1759935" y="925216"/>
                  </a:lnTo>
                  <a:lnTo>
                    <a:pt x="1802627" y="903137"/>
                  </a:lnTo>
                  <a:lnTo>
                    <a:pt x="1836294" y="869470"/>
                  </a:lnTo>
                  <a:lnTo>
                    <a:pt x="1858374" y="826777"/>
                  </a:lnTo>
                  <a:lnTo>
                    <a:pt x="1866303" y="777621"/>
                  </a:lnTo>
                  <a:lnTo>
                    <a:pt x="1866303" y="155524"/>
                  </a:lnTo>
                  <a:lnTo>
                    <a:pt x="1858374" y="106367"/>
                  </a:lnTo>
                  <a:lnTo>
                    <a:pt x="1836294" y="63675"/>
                  </a:lnTo>
                  <a:lnTo>
                    <a:pt x="1802627" y="30008"/>
                  </a:lnTo>
                  <a:lnTo>
                    <a:pt x="1759935" y="7929"/>
                  </a:lnTo>
                  <a:lnTo>
                    <a:pt x="1710778" y="0"/>
                  </a:lnTo>
                  <a:close/>
                </a:path>
              </a:pathLst>
            </a:custGeom>
            <a:solidFill>
              <a:srgbClr val="3CBEDC"/>
            </a:solidFill>
          </p:spPr>
          <p:txBody>
            <a:bodyPr wrap="square" lIns="0" tIns="0" rIns="0" bIns="0" rtlCol="0"/>
            <a:lstStyle/>
            <a:p>
              <a:endParaRPr/>
            </a:p>
          </p:txBody>
        </p:sp>
        <p:sp>
          <p:nvSpPr>
            <p:cNvPr id="16" name="object 19">
              <a:extLst>
                <a:ext uri="{FF2B5EF4-FFF2-40B4-BE49-F238E27FC236}">
                  <a16:creationId xmlns:a16="http://schemas.microsoft.com/office/drawing/2014/main" id="{DFFB4908-1F23-66B6-9227-C56D42FFDA93}"/>
                </a:ext>
              </a:extLst>
            </p:cNvPr>
            <p:cNvSpPr/>
            <p:nvPr/>
          </p:nvSpPr>
          <p:spPr>
            <a:xfrm>
              <a:off x="2685621" y="4515281"/>
              <a:ext cx="1866900" cy="933450"/>
            </a:xfrm>
            <a:custGeom>
              <a:avLst/>
              <a:gdLst/>
              <a:ahLst/>
              <a:cxnLst/>
              <a:rect l="l" t="t" r="r" b="b"/>
              <a:pathLst>
                <a:path w="1866900" h="933450">
                  <a:moveTo>
                    <a:pt x="0" y="155524"/>
                  </a:moveTo>
                  <a:lnTo>
                    <a:pt x="7929" y="106367"/>
                  </a:lnTo>
                  <a:lnTo>
                    <a:pt x="30008" y="63675"/>
                  </a:lnTo>
                  <a:lnTo>
                    <a:pt x="63675" y="30008"/>
                  </a:lnTo>
                  <a:lnTo>
                    <a:pt x="106367" y="7929"/>
                  </a:lnTo>
                  <a:lnTo>
                    <a:pt x="155524" y="0"/>
                  </a:lnTo>
                  <a:lnTo>
                    <a:pt x="1710778" y="0"/>
                  </a:lnTo>
                  <a:lnTo>
                    <a:pt x="1759935" y="7929"/>
                  </a:lnTo>
                  <a:lnTo>
                    <a:pt x="1802627" y="30008"/>
                  </a:lnTo>
                  <a:lnTo>
                    <a:pt x="1836294" y="63675"/>
                  </a:lnTo>
                  <a:lnTo>
                    <a:pt x="1858374" y="106367"/>
                  </a:lnTo>
                  <a:lnTo>
                    <a:pt x="1866303" y="155524"/>
                  </a:lnTo>
                  <a:lnTo>
                    <a:pt x="1866303" y="777621"/>
                  </a:lnTo>
                  <a:lnTo>
                    <a:pt x="1858374" y="826777"/>
                  </a:lnTo>
                  <a:lnTo>
                    <a:pt x="1836294" y="869470"/>
                  </a:lnTo>
                  <a:lnTo>
                    <a:pt x="1802627" y="903137"/>
                  </a:lnTo>
                  <a:lnTo>
                    <a:pt x="1759935" y="925216"/>
                  </a:lnTo>
                  <a:lnTo>
                    <a:pt x="1710778" y="933145"/>
                  </a:lnTo>
                  <a:lnTo>
                    <a:pt x="155524" y="933145"/>
                  </a:lnTo>
                  <a:lnTo>
                    <a:pt x="106367" y="925216"/>
                  </a:lnTo>
                  <a:lnTo>
                    <a:pt x="63675" y="903137"/>
                  </a:lnTo>
                  <a:lnTo>
                    <a:pt x="30008" y="869470"/>
                  </a:lnTo>
                  <a:lnTo>
                    <a:pt x="7929" y="826777"/>
                  </a:lnTo>
                  <a:lnTo>
                    <a:pt x="0" y="777621"/>
                  </a:lnTo>
                  <a:lnTo>
                    <a:pt x="0" y="155524"/>
                  </a:lnTo>
                  <a:close/>
                </a:path>
              </a:pathLst>
            </a:custGeom>
            <a:ln w="25400">
              <a:solidFill>
                <a:srgbClr val="FFFFFF"/>
              </a:solidFill>
            </a:ln>
          </p:spPr>
          <p:txBody>
            <a:bodyPr wrap="square" lIns="0" tIns="0" rIns="0" bIns="0" rtlCol="0"/>
            <a:lstStyle/>
            <a:p>
              <a:endParaRPr/>
            </a:p>
          </p:txBody>
        </p:sp>
      </p:grpSp>
      <p:sp>
        <p:nvSpPr>
          <p:cNvPr id="17" name="object 24">
            <a:extLst>
              <a:ext uri="{FF2B5EF4-FFF2-40B4-BE49-F238E27FC236}">
                <a16:creationId xmlns:a16="http://schemas.microsoft.com/office/drawing/2014/main" id="{2176FD04-BEFC-ADC5-F9CB-DFF9FAC3F1D5}"/>
              </a:ext>
            </a:extLst>
          </p:cNvPr>
          <p:cNvSpPr txBox="1"/>
          <p:nvPr/>
        </p:nvSpPr>
        <p:spPr>
          <a:xfrm>
            <a:off x="2364771" y="3148673"/>
            <a:ext cx="1400810" cy="754380"/>
          </a:xfrm>
          <a:prstGeom prst="rect">
            <a:avLst/>
          </a:prstGeom>
        </p:spPr>
        <p:txBody>
          <a:bodyPr vert="horz" wrap="square" lIns="0" tIns="36195" rIns="0" bIns="0" rtlCol="0">
            <a:spAutoFit/>
          </a:bodyPr>
          <a:lstStyle/>
          <a:p>
            <a:pPr marL="330835" marR="5080" indent="-318770">
              <a:lnSpc>
                <a:spcPts val="1639"/>
              </a:lnSpc>
              <a:spcBef>
                <a:spcPts val="285"/>
              </a:spcBef>
            </a:pPr>
            <a:r>
              <a:rPr sz="1500" b="1" spc="-5" dirty="0">
                <a:solidFill>
                  <a:srgbClr val="FFFFFF"/>
                </a:solidFill>
                <a:latin typeface="Calibri"/>
                <a:cs typeface="Calibri"/>
              </a:rPr>
              <a:t>5. </a:t>
            </a:r>
            <a:r>
              <a:rPr sz="1500" b="1" spc="-10" dirty="0">
                <a:solidFill>
                  <a:srgbClr val="FFFFFF"/>
                </a:solidFill>
                <a:latin typeface="Calibri"/>
                <a:cs typeface="Calibri"/>
              </a:rPr>
              <a:t>Care </a:t>
            </a:r>
            <a:r>
              <a:rPr sz="1500" b="1" spc="-15" dirty="0">
                <a:solidFill>
                  <a:srgbClr val="FFFFFF"/>
                </a:solidFill>
                <a:latin typeface="Calibri"/>
                <a:cs typeface="Calibri"/>
              </a:rPr>
              <a:t>Transition </a:t>
            </a:r>
            <a:r>
              <a:rPr sz="1500" b="1" spc="-330" dirty="0">
                <a:solidFill>
                  <a:srgbClr val="FFFFFF"/>
                </a:solidFill>
                <a:latin typeface="Calibri"/>
                <a:cs typeface="Calibri"/>
              </a:rPr>
              <a:t> </a:t>
            </a:r>
            <a:r>
              <a:rPr sz="1500" b="1" spc="-10" dirty="0">
                <a:solidFill>
                  <a:srgbClr val="FFFFFF"/>
                </a:solidFill>
                <a:latin typeface="Calibri"/>
                <a:cs typeface="Calibri"/>
              </a:rPr>
              <a:t>Protocols</a:t>
            </a:r>
            <a:endParaRPr sz="1500" dirty="0">
              <a:latin typeface="Calibri"/>
              <a:cs typeface="Calibri"/>
            </a:endParaRPr>
          </a:p>
          <a:p>
            <a:pPr marL="157480">
              <a:spcBef>
                <a:spcPts val="470"/>
              </a:spcBef>
            </a:pPr>
            <a:r>
              <a:rPr sz="1500" b="1" spc="-5" dirty="0">
                <a:solidFill>
                  <a:srgbClr val="FFFFFF"/>
                </a:solidFill>
                <a:latin typeface="Calibri"/>
                <a:cs typeface="Calibri"/>
              </a:rPr>
              <a:t>(If</a:t>
            </a:r>
            <a:r>
              <a:rPr sz="1500" b="1" spc="-30" dirty="0">
                <a:solidFill>
                  <a:srgbClr val="FFFFFF"/>
                </a:solidFill>
                <a:latin typeface="Calibri"/>
                <a:cs typeface="Calibri"/>
              </a:rPr>
              <a:t> </a:t>
            </a:r>
            <a:r>
              <a:rPr sz="1500" b="1" spc="-5" dirty="0">
                <a:solidFill>
                  <a:srgbClr val="FFFFFF"/>
                </a:solidFill>
                <a:latin typeface="Calibri"/>
                <a:cs typeface="Calibri"/>
              </a:rPr>
              <a:t>applicable)</a:t>
            </a:r>
            <a:endParaRPr sz="1500" dirty="0">
              <a:latin typeface="Calibri"/>
              <a:cs typeface="Calibri"/>
            </a:endParaRPr>
          </a:p>
        </p:txBody>
      </p:sp>
      <p:sp>
        <p:nvSpPr>
          <p:cNvPr id="18" name="object 26">
            <a:extLst>
              <a:ext uri="{FF2B5EF4-FFF2-40B4-BE49-F238E27FC236}">
                <a16:creationId xmlns:a16="http://schemas.microsoft.com/office/drawing/2014/main" id="{364E4BC1-081C-869F-FA08-0826270B8B34}"/>
              </a:ext>
            </a:extLst>
          </p:cNvPr>
          <p:cNvSpPr txBox="1"/>
          <p:nvPr/>
        </p:nvSpPr>
        <p:spPr>
          <a:xfrm>
            <a:off x="7397750" y="3126315"/>
            <a:ext cx="1746250" cy="566822"/>
          </a:xfrm>
          <a:prstGeom prst="rect">
            <a:avLst/>
          </a:prstGeom>
        </p:spPr>
        <p:txBody>
          <a:bodyPr vert="horz" wrap="square" lIns="0" tIns="12700" rIns="0" bIns="0" rtlCol="0">
            <a:spAutoFit/>
          </a:bodyPr>
          <a:lstStyle/>
          <a:p>
            <a:pPr marL="12700" marR="5080">
              <a:spcBef>
                <a:spcPts val="100"/>
              </a:spcBef>
            </a:pPr>
            <a:r>
              <a:rPr sz="1200" spc="-5" dirty="0">
                <a:latin typeface="Arial"/>
                <a:cs typeface="Arial"/>
              </a:rPr>
              <a:t>HRA results and other </a:t>
            </a:r>
            <a:r>
              <a:rPr sz="1200" dirty="0">
                <a:latin typeface="Arial"/>
                <a:cs typeface="Arial"/>
              </a:rPr>
              <a:t> </a:t>
            </a:r>
            <a:r>
              <a:rPr sz="1200" spc="-5" dirty="0">
                <a:latin typeface="Arial"/>
                <a:cs typeface="Arial"/>
              </a:rPr>
              <a:t>data is used </a:t>
            </a:r>
            <a:r>
              <a:rPr sz="1200" dirty="0">
                <a:latin typeface="Arial"/>
                <a:cs typeface="Arial"/>
              </a:rPr>
              <a:t>to stratify </a:t>
            </a:r>
            <a:r>
              <a:rPr sz="1200" spc="-5" dirty="0">
                <a:latin typeface="Arial"/>
                <a:cs typeface="Arial"/>
              </a:rPr>
              <a:t>and</a:t>
            </a:r>
            <a:r>
              <a:rPr sz="1200" spc="-50" dirty="0">
                <a:latin typeface="Arial"/>
                <a:cs typeface="Arial"/>
              </a:rPr>
              <a:t> </a:t>
            </a:r>
            <a:r>
              <a:rPr sz="1200" spc="-5" dirty="0">
                <a:latin typeface="Arial"/>
                <a:cs typeface="Arial"/>
              </a:rPr>
              <a:t>determine risk.</a:t>
            </a:r>
            <a:endParaRPr sz="1200" dirty="0">
              <a:latin typeface="Arial"/>
              <a:cs typeface="Arial"/>
            </a:endParaRPr>
          </a:p>
        </p:txBody>
      </p:sp>
      <p:sp>
        <p:nvSpPr>
          <p:cNvPr id="19" name="object 27">
            <a:extLst>
              <a:ext uri="{FF2B5EF4-FFF2-40B4-BE49-F238E27FC236}">
                <a16:creationId xmlns:a16="http://schemas.microsoft.com/office/drawing/2014/main" id="{D2AA8BF0-EFF1-4816-4F2B-C5BF9B01E0A6}"/>
              </a:ext>
            </a:extLst>
          </p:cNvPr>
          <p:cNvSpPr txBox="1"/>
          <p:nvPr/>
        </p:nvSpPr>
        <p:spPr>
          <a:xfrm>
            <a:off x="6787084" y="4962125"/>
            <a:ext cx="2064385" cy="939800"/>
          </a:xfrm>
          <a:prstGeom prst="rect">
            <a:avLst/>
          </a:prstGeom>
        </p:spPr>
        <p:txBody>
          <a:bodyPr vert="horz" wrap="square" lIns="0" tIns="12700" rIns="0" bIns="0" rtlCol="0">
            <a:spAutoFit/>
          </a:bodyPr>
          <a:lstStyle/>
          <a:p>
            <a:pPr marL="12700" marR="5080">
              <a:spcBef>
                <a:spcPts val="100"/>
              </a:spcBef>
            </a:pPr>
            <a:r>
              <a:rPr sz="1200" spc="-5" dirty="0">
                <a:latin typeface="Arial"/>
                <a:cs typeface="Arial"/>
              </a:rPr>
              <a:t>E</a:t>
            </a:r>
            <a:r>
              <a:rPr lang="en-US" sz="1200" spc="-5" dirty="0">
                <a:latin typeface="Arial"/>
                <a:cs typeface="Arial"/>
              </a:rPr>
              <a:t>ach</a:t>
            </a:r>
            <a:r>
              <a:rPr sz="1200" spc="-5" dirty="0">
                <a:latin typeface="Arial"/>
                <a:cs typeface="Arial"/>
              </a:rPr>
              <a:t> SNP </a:t>
            </a:r>
            <a:r>
              <a:rPr lang="en-US" sz="1200" spc="-5" dirty="0">
                <a:latin typeface="Arial"/>
                <a:cs typeface="Arial"/>
              </a:rPr>
              <a:t>member</a:t>
            </a:r>
            <a:r>
              <a:rPr sz="1200" dirty="0">
                <a:latin typeface="Arial"/>
                <a:cs typeface="Arial"/>
              </a:rPr>
              <a:t> </a:t>
            </a:r>
            <a:r>
              <a:rPr sz="1200" spc="-10" dirty="0">
                <a:latin typeface="Arial"/>
                <a:cs typeface="Arial"/>
              </a:rPr>
              <a:t>will </a:t>
            </a:r>
            <a:r>
              <a:rPr sz="1200" spc="-5" dirty="0">
                <a:latin typeface="Arial"/>
                <a:cs typeface="Arial"/>
              </a:rPr>
              <a:t>have </a:t>
            </a:r>
            <a:r>
              <a:rPr sz="1200" spc="-325" dirty="0">
                <a:latin typeface="Arial"/>
                <a:cs typeface="Arial"/>
              </a:rPr>
              <a:t> </a:t>
            </a:r>
            <a:r>
              <a:rPr sz="1200" spc="-5" dirty="0">
                <a:latin typeface="Arial"/>
                <a:cs typeface="Arial"/>
              </a:rPr>
              <a:t>an ICP </a:t>
            </a:r>
            <a:r>
              <a:rPr sz="1200" dirty="0">
                <a:latin typeface="Arial"/>
                <a:cs typeface="Arial"/>
              </a:rPr>
              <a:t>to </a:t>
            </a:r>
            <a:r>
              <a:rPr sz="1200" spc="-5" dirty="0">
                <a:latin typeface="Arial"/>
                <a:cs typeface="Arial"/>
              </a:rPr>
              <a:t>facilitate their </a:t>
            </a:r>
            <a:r>
              <a:rPr sz="1200" dirty="0">
                <a:latin typeface="Arial"/>
                <a:cs typeface="Arial"/>
              </a:rPr>
              <a:t> </a:t>
            </a:r>
            <a:r>
              <a:rPr sz="1200" spc="-5" dirty="0">
                <a:latin typeface="Arial"/>
                <a:cs typeface="Arial"/>
              </a:rPr>
              <a:t>coordination </a:t>
            </a:r>
            <a:r>
              <a:rPr sz="1200" dirty="0">
                <a:latin typeface="Arial"/>
                <a:cs typeface="Arial"/>
              </a:rPr>
              <a:t>of </a:t>
            </a:r>
            <a:r>
              <a:rPr sz="1200" spc="-5" dirty="0">
                <a:latin typeface="Arial"/>
                <a:cs typeface="Arial"/>
              </a:rPr>
              <a:t>care. ICPs are </a:t>
            </a:r>
            <a:r>
              <a:rPr sz="1200" spc="-320" dirty="0">
                <a:latin typeface="Arial"/>
                <a:cs typeface="Arial"/>
              </a:rPr>
              <a:t> </a:t>
            </a:r>
            <a:r>
              <a:rPr sz="1200" spc="-5" dirty="0">
                <a:latin typeface="Arial"/>
                <a:cs typeface="Arial"/>
              </a:rPr>
              <a:t>revised </a:t>
            </a:r>
            <a:r>
              <a:rPr sz="1200" spc="-10" dirty="0">
                <a:latin typeface="Arial"/>
                <a:cs typeface="Arial"/>
              </a:rPr>
              <a:t>with </a:t>
            </a:r>
            <a:r>
              <a:rPr sz="1200" spc="-5" dirty="0">
                <a:latin typeface="Arial"/>
                <a:cs typeface="Arial"/>
              </a:rPr>
              <a:t>changes in health </a:t>
            </a:r>
            <a:r>
              <a:rPr sz="1200" spc="-320" dirty="0">
                <a:latin typeface="Arial"/>
                <a:cs typeface="Arial"/>
              </a:rPr>
              <a:t> </a:t>
            </a:r>
            <a:r>
              <a:rPr sz="1200" dirty="0">
                <a:latin typeface="Arial"/>
                <a:cs typeface="Arial"/>
              </a:rPr>
              <a:t>status.</a:t>
            </a:r>
          </a:p>
        </p:txBody>
      </p:sp>
      <p:sp>
        <p:nvSpPr>
          <p:cNvPr id="20" name="object 28">
            <a:extLst>
              <a:ext uri="{FF2B5EF4-FFF2-40B4-BE49-F238E27FC236}">
                <a16:creationId xmlns:a16="http://schemas.microsoft.com/office/drawing/2014/main" id="{5DC179AA-3E52-7C1F-5352-AE165D9EA812}"/>
              </a:ext>
            </a:extLst>
          </p:cNvPr>
          <p:cNvSpPr txBox="1"/>
          <p:nvPr/>
        </p:nvSpPr>
        <p:spPr>
          <a:xfrm>
            <a:off x="271679" y="5129155"/>
            <a:ext cx="2238375" cy="751488"/>
          </a:xfrm>
          <a:prstGeom prst="rect">
            <a:avLst/>
          </a:prstGeom>
        </p:spPr>
        <p:txBody>
          <a:bodyPr vert="horz" wrap="square" lIns="0" tIns="12700" rIns="0" bIns="0" rtlCol="0">
            <a:spAutoFit/>
          </a:bodyPr>
          <a:lstStyle/>
          <a:p>
            <a:pPr marL="12700" marR="5080">
              <a:spcBef>
                <a:spcPts val="100"/>
              </a:spcBef>
            </a:pPr>
            <a:r>
              <a:rPr sz="1200" spc="-5" dirty="0">
                <a:latin typeface="Arial"/>
                <a:cs typeface="Arial"/>
              </a:rPr>
              <a:t>Every SNP </a:t>
            </a:r>
            <a:r>
              <a:rPr lang="en-US" sz="1200" spc="-5" dirty="0">
                <a:latin typeface="Arial"/>
                <a:cs typeface="Arial"/>
              </a:rPr>
              <a:t>member</a:t>
            </a:r>
            <a:r>
              <a:rPr sz="1200" dirty="0">
                <a:latin typeface="Arial"/>
                <a:cs typeface="Arial"/>
              </a:rPr>
              <a:t> </a:t>
            </a:r>
            <a:r>
              <a:rPr sz="1200" spc="-10" dirty="0">
                <a:latin typeface="Arial"/>
                <a:cs typeface="Arial"/>
              </a:rPr>
              <a:t>will </a:t>
            </a:r>
            <a:r>
              <a:rPr sz="1200" spc="-5" dirty="0">
                <a:latin typeface="Arial"/>
                <a:cs typeface="Arial"/>
              </a:rPr>
              <a:t>have </a:t>
            </a:r>
            <a:r>
              <a:rPr sz="1200" dirty="0">
                <a:latin typeface="Arial"/>
                <a:cs typeface="Arial"/>
              </a:rPr>
              <a:t> </a:t>
            </a:r>
            <a:r>
              <a:rPr sz="1200" spc="-5" dirty="0">
                <a:latin typeface="Arial"/>
                <a:cs typeface="Arial"/>
              </a:rPr>
              <a:t>access </a:t>
            </a:r>
            <a:r>
              <a:rPr sz="1200" dirty="0">
                <a:latin typeface="Arial"/>
                <a:cs typeface="Arial"/>
              </a:rPr>
              <a:t>to </a:t>
            </a:r>
            <a:r>
              <a:rPr sz="1200" spc="-5" dirty="0">
                <a:latin typeface="Arial"/>
                <a:cs typeface="Arial"/>
              </a:rPr>
              <a:t>a care </a:t>
            </a:r>
            <a:r>
              <a:rPr sz="1200" dirty="0">
                <a:latin typeface="Arial"/>
                <a:cs typeface="Arial"/>
              </a:rPr>
              <a:t>team</a:t>
            </a:r>
            <a:r>
              <a:rPr lang="en-US" sz="1200" dirty="0">
                <a:latin typeface="Arial"/>
                <a:cs typeface="Arial"/>
              </a:rPr>
              <a:t> (ICT)</a:t>
            </a:r>
            <a:r>
              <a:rPr sz="1200" dirty="0">
                <a:latin typeface="Arial"/>
                <a:cs typeface="Arial"/>
              </a:rPr>
              <a:t> to </a:t>
            </a:r>
            <a:r>
              <a:rPr sz="1200" spc="-5" dirty="0">
                <a:latin typeface="Arial"/>
                <a:cs typeface="Arial"/>
              </a:rPr>
              <a:t>support </a:t>
            </a:r>
            <a:r>
              <a:rPr sz="1200" spc="-320" dirty="0">
                <a:latin typeface="Arial"/>
                <a:cs typeface="Arial"/>
              </a:rPr>
              <a:t> </a:t>
            </a:r>
            <a:r>
              <a:rPr sz="1200" spc="-5" dirty="0">
                <a:latin typeface="Arial"/>
                <a:cs typeface="Arial"/>
              </a:rPr>
              <a:t>the</a:t>
            </a:r>
            <a:r>
              <a:rPr lang="en-US" sz="1200" spc="-5" dirty="0">
                <a:latin typeface="Arial"/>
                <a:cs typeface="Arial"/>
              </a:rPr>
              <a:t>ir ICP</a:t>
            </a:r>
            <a:r>
              <a:rPr sz="1200" spc="-5" dirty="0">
                <a:latin typeface="Arial"/>
                <a:cs typeface="Arial"/>
              </a:rPr>
              <a:t> development and maintenance</a:t>
            </a:r>
            <a:r>
              <a:rPr sz="1200" spc="-50" dirty="0">
                <a:latin typeface="Arial"/>
                <a:cs typeface="Arial"/>
              </a:rPr>
              <a:t> </a:t>
            </a:r>
            <a:r>
              <a:rPr sz="1200" spc="-5" dirty="0">
                <a:latin typeface="Arial"/>
                <a:cs typeface="Arial"/>
              </a:rPr>
              <a:t>process.</a:t>
            </a:r>
            <a:endParaRPr sz="1200" dirty="0">
              <a:latin typeface="Arial"/>
              <a:cs typeface="Arial"/>
            </a:endParaRPr>
          </a:p>
        </p:txBody>
      </p:sp>
      <p:sp>
        <p:nvSpPr>
          <p:cNvPr id="21" name="object 29">
            <a:extLst>
              <a:ext uri="{FF2B5EF4-FFF2-40B4-BE49-F238E27FC236}">
                <a16:creationId xmlns:a16="http://schemas.microsoft.com/office/drawing/2014/main" id="{0B2A170D-4F3D-8741-641B-67B8B0DEDF96}"/>
              </a:ext>
            </a:extLst>
          </p:cNvPr>
          <p:cNvSpPr txBox="1"/>
          <p:nvPr/>
        </p:nvSpPr>
        <p:spPr>
          <a:xfrm>
            <a:off x="2104085" y="1585691"/>
            <a:ext cx="6867195" cy="1089401"/>
          </a:xfrm>
          <a:prstGeom prst="rect">
            <a:avLst/>
          </a:prstGeom>
        </p:spPr>
        <p:txBody>
          <a:bodyPr vert="horz" wrap="square" lIns="0" tIns="12065" rIns="0" bIns="0" rtlCol="0">
            <a:spAutoFit/>
          </a:bodyPr>
          <a:lstStyle/>
          <a:p>
            <a:pPr marL="3945254" marR="5080">
              <a:spcBef>
                <a:spcPts val="1210"/>
              </a:spcBef>
            </a:pPr>
            <a:r>
              <a:rPr lang="en-US" sz="1200" spc="-5" dirty="0">
                <a:latin typeface="Arial"/>
                <a:cs typeface="Arial"/>
              </a:rPr>
              <a:t>Initial </a:t>
            </a:r>
            <a:r>
              <a:rPr sz="1200" spc="-5" dirty="0">
                <a:latin typeface="Arial"/>
                <a:cs typeface="Arial"/>
              </a:rPr>
              <a:t>HRA</a:t>
            </a:r>
            <a:r>
              <a:rPr lang="en-US" sz="1200" spc="-5" dirty="0">
                <a:latin typeface="Arial"/>
                <a:cs typeface="Arial"/>
              </a:rPr>
              <a:t>s</a:t>
            </a:r>
            <a:r>
              <a:rPr sz="1200" spc="-5" dirty="0">
                <a:latin typeface="Arial"/>
                <a:cs typeface="Arial"/>
              </a:rPr>
              <a:t> </a:t>
            </a:r>
            <a:r>
              <a:rPr sz="1200" dirty="0">
                <a:latin typeface="Arial"/>
                <a:cs typeface="Arial"/>
              </a:rPr>
              <a:t>must</a:t>
            </a:r>
            <a:r>
              <a:rPr lang="en-US" sz="1200" dirty="0">
                <a:latin typeface="Arial"/>
                <a:cs typeface="Arial"/>
              </a:rPr>
              <a:t> </a:t>
            </a:r>
            <a:r>
              <a:rPr sz="1200" spc="-5" dirty="0">
                <a:latin typeface="Arial"/>
                <a:cs typeface="Arial"/>
              </a:rPr>
              <a:t>be completed within 90 days </a:t>
            </a:r>
            <a:r>
              <a:rPr sz="1200" dirty="0">
                <a:latin typeface="Arial"/>
                <a:cs typeface="Arial"/>
              </a:rPr>
              <a:t>of </a:t>
            </a:r>
            <a:r>
              <a:rPr sz="1200" spc="-5" dirty="0">
                <a:latin typeface="Arial"/>
                <a:cs typeface="Arial"/>
              </a:rPr>
              <a:t>enrollment.</a:t>
            </a:r>
            <a:r>
              <a:rPr sz="1200" spc="-20" dirty="0">
                <a:latin typeface="Arial"/>
                <a:cs typeface="Arial"/>
              </a:rPr>
              <a:t> </a:t>
            </a:r>
            <a:r>
              <a:rPr lang="en-US" sz="1200" spc="-5" dirty="0">
                <a:latin typeface="Arial"/>
                <a:cs typeface="Arial"/>
              </a:rPr>
              <a:t>Annual HRAs</a:t>
            </a:r>
            <a:r>
              <a:rPr lang="en-US" sz="1200" spc="-75" dirty="0">
                <a:latin typeface="Arial"/>
                <a:cs typeface="Arial"/>
              </a:rPr>
              <a:t> </a:t>
            </a:r>
            <a:r>
              <a:rPr lang="en-US" sz="1200" dirty="0">
                <a:latin typeface="Arial"/>
                <a:cs typeface="Arial"/>
              </a:rPr>
              <a:t>must</a:t>
            </a:r>
            <a:r>
              <a:rPr lang="en-US" sz="1200" spc="-15" dirty="0">
                <a:latin typeface="Arial"/>
                <a:cs typeface="Arial"/>
              </a:rPr>
              <a:t> </a:t>
            </a:r>
            <a:r>
              <a:rPr lang="en-US" sz="1200" spc="-5" dirty="0">
                <a:latin typeface="Arial"/>
                <a:cs typeface="Arial"/>
              </a:rPr>
              <a:t>be</a:t>
            </a:r>
            <a:r>
              <a:rPr lang="en-US" sz="1200" spc="-10" dirty="0">
                <a:latin typeface="Arial"/>
                <a:cs typeface="Arial"/>
              </a:rPr>
              <a:t> </a:t>
            </a:r>
            <a:r>
              <a:rPr lang="en-US" sz="1200" spc="-5" dirty="0">
                <a:latin typeface="Arial"/>
                <a:cs typeface="Arial"/>
              </a:rPr>
              <a:t>completed </a:t>
            </a:r>
            <a:r>
              <a:rPr lang="en-US" sz="1200" spc="-320" dirty="0">
                <a:latin typeface="Arial"/>
                <a:cs typeface="Arial"/>
              </a:rPr>
              <a:t> </a:t>
            </a:r>
            <a:r>
              <a:rPr lang="en-US" sz="1200" spc="-5" dirty="0">
                <a:latin typeface="Arial"/>
                <a:cs typeface="Arial"/>
              </a:rPr>
              <a:t>within</a:t>
            </a:r>
            <a:r>
              <a:rPr lang="en-US" sz="1200" spc="-10" dirty="0">
                <a:latin typeface="Arial"/>
                <a:cs typeface="Arial"/>
              </a:rPr>
              <a:t> </a:t>
            </a:r>
            <a:r>
              <a:rPr lang="en-US" sz="1200" spc="-5" dirty="0">
                <a:latin typeface="Arial"/>
                <a:cs typeface="Arial"/>
              </a:rPr>
              <a:t>365</a:t>
            </a:r>
            <a:r>
              <a:rPr lang="en-US" sz="1200" spc="-20" dirty="0">
                <a:latin typeface="Arial"/>
                <a:cs typeface="Arial"/>
              </a:rPr>
              <a:t> </a:t>
            </a:r>
            <a:r>
              <a:rPr lang="en-US" sz="1200" spc="-5" dirty="0">
                <a:latin typeface="Arial"/>
                <a:cs typeface="Arial"/>
              </a:rPr>
              <a:t>days </a:t>
            </a:r>
            <a:r>
              <a:rPr lang="en-US" sz="1200" dirty="0">
                <a:latin typeface="Arial"/>
                <a:cs typeface="Arial"/>
              </a:rPr>
              <a:t>of</a:t>
            </a:r>
            <a:r>
              <a:rPr lang="en-US" sz="1200" spc="-10" dirty="0">
                <a:latin typeface="Arial"/>
                <a:cs typeface="Arial"/>
              </a:rPr>
              <a:t> </a:t>
            </a:r>
            <a:r>
              <a:rPr lang="en-US" sz="1200" spc="-5" dirty="0">
                <a:latin typeface="Arial"/>
                <a:cs typeface="Arial"/>
              </a:rPr>
              <a:t>the prior</a:t>
            </a:r>
            <a:r>
              <a:rPr lang="en-US" sz="1200" spc="-15" dirty="0">
                <a:latin typeface="Arial"/>
                <a:cs typeface="Arial"/>
              </a:rPr>
              <a:t> </a:t>
            </a:r>
            <a:r>
              <a:rPr lang="en-US" sz="1200" spc="-5" dirty="0">
                <a:latin typeface="Arial"/>
                <a:cs typeface="Arial"/>
              </a:rPr>
              <a:t>HRA or attempt.</a:t>
            </a:r>
            <a:endParaRPr lang="en-US" sz="1200" dirty="0">
              <a:latin typeface="Arial"/>
              <a:cs typeface="Arial"/>
            </a:endParaRPr>
          </a:p>
          <a:p>
            <a:pPr marL="3945254" marR="5080">
              <a:spcBef>
                <a:spcPts val="1210"/>
              </a:spcBef>
            </a:pPr>
            <a:endParaRPr sz="1200" dirty="0">
              <a:latin typeface="Arial"/>
              <a:cs typeface="Arial"/>
            </a:endParaRPr>
          </a:p>
        </p:txBody>
      </p:sp>
      <p:sp>
        <p:nvSpPr>
          <p:cNvPr id="22" name="object 30">
            <a:extLst>
              <a:ext uri="{FF2B5EF4-FFF2-40B4-BE49-F238E27FC236}">
                <a16:creationId xmlns:a16="http://schemas.microsoft.com/office/drawing/2014/main" id="{DC8B47BC-7394-C8E9-EEAD-B5DCD9ED3E85}"/>
              </a:ext>
            </a:extLst>
          </p:cNvPr>
          <p:cNvSpPr txBox="1"/>
          <p:nvPr/>
        </p:nvSpPr>
        <p:spPr>
          <a:xfrm>
            <a:off x="271679" y="3126467"/>
            <a:ext cx="1712595" cy="751488"/>
          </a:xfrm>
          <a:prstGeom prst="rect">
            <a:avLst/>
          </a:prstGeom>
        </p:spPr>
        <p:txBody>
          <a:bodyPr vert="horz" wrap="square" lIns="0" tIns="12700" rIns="0" bIns="0" rtlCol="0">
            <a:spAutoFit/>
          </a:bodyPr>
          <a:lstStyle/>
          <a:p>
            <a:pPr marL="12700" marR="5080">
              <a:spcBef>
                <a:spcPts val="100"/>
              </a:spcBef>
            </a:pPr>
            <a:r>
              <a:rPr lang="en-US" sz="1200" spc="-5" dirty="0">
                <a:latin typeface="Arial"/>
                <a:cs typeface="Arial"/>
              </a:rPr>
              <a:t>The HRA &amp; ICP are updated by the ICT with TOC and </a:t>
            </a:r>
            <a:r>
              <a:rPr sz="1200" spc="-5" dirty="0">
                <a:latin typeface="Arial"/>
                <a:cs typeface="Arial"/>
              </a:rPr>
              <a:t>change in </a:t>
            </a:r>
            <a:r>
              <a:rPr sz="1200" dirty="0">
                <a:latin typeface="Arial"/>
                <a:cs typeface="Arial"/>
              </a:rPr>
              <a:t>status</a:t>
            </a:r>
            <a:r>
              <a:rPr sz="1200" spc="-5" dirty="0">
                <a:latin typeface="Arial"/>
                <a:cs typeface="Arial"/>
              </a:rPr>
              <a:t>.</a:t>
            </a:r>
            <a:endParaRPr sz="1200" dirty="0">
              <a:latin typeface="Arial"/>
              <a:cs typeface="Arial"/>
            </a:endParaRPr>
          </a:p>
        </p:txBody>
      </p:sp>
      <p:grpSp>
        <p:nvGrpSpPr>
          <p:cNvPr id="23" name="object 21">
            <a:extLst>
              <a:ext uri="{FF2B5EF4-FFF2-40B4-BE49-F238E27FC236}">
                <a16:creationId xmlns:a16="http://schemas.microsoft.com/office/drawing/2014/main" id="{BE134A98-A1F8-845D-B39D-519F8C08FAB6}"/>
              </a:ext>
            </a:extLst>
          </p:cNvPr>
          <p:cNvGrpSpPr/>
          <p:nvPr/>
        </p:nvGrpSpPr>
        <p:grpSpPr>
          <a:xfrm>
            <a:off x="2172857" y="3098679"/>
            <a:ext cx="1892300" cy="958850"/>
            <a:chOff x="2044819" y="2569484"/>
            <a:chExt cx="1892300" cy="958850"/>
          </a:xfrm>
        </p:grpSpPr>
        <p:sp>
          <p:nvSpPr>
            <p:cNvPr id="24" name="object 22">
              <a:extLst>
                <a:ext uri="{FF2B5EF4-FFF2-40B4-BE49-F238E27FC236}">
                  <a16:creationId xmlns:a16="http://schemas.microsoft.com/office/drawing/2014/main" id="{FB6CF431-3467-6988-D19C-5A8EE20690EF}"/>
                </a:ext>
              </a:extLst>
            </p:cNvPr>
            <p:cNvSpPr/>
            <p:nvPr/>
          </p:nvSpPr>
          <p:spPr>
            <a:xfrm>
              <a:off x="2057519" y="2582184"/>
              <a:ext cx="1866900" cy="933450"/>
            </a:xfrm>
            <a:custGeom>
              <a:avLst/>
              <a:gdLst/>
              <a:ahLst/>
              <a:cxnLst/>
              <a:rect l="l" t="t" r="r" b="b"/>
              <a:pathLst>
                <a:path w="1866900" h="933450">
                  <a:moveTo>
                    <a:pt x="1710778" y="0"/>
                  </a:moveTo>
                  <a:lnTo>
                    <a:pt x="155524" y="0"/>
                  </a:lnTo>
                  <a:lnTo>
                    <a:pt x="106367" y="7929"/>
                  </a:lnTo>
                  <a:lnTo>
                    <a:pt x="63675" y="30008"/>
                  </a:lnTo>
                  <a:lnTo>
                    <a:pt x="30008" y="63675"/>
                  </a:lnTo>
                  <a:lnTo>
                    <a:pt x="7929" y="106367"/>
                  </a:lnTo>
                  <a:lnTo>
                    <a:pt x="0" y="155524"/>
                  </a:lnTo>
                  <a:lnTo>
                    <a:pt x="0" y="777620"/>
                  </a:lnTo>
                  <a:lnTo>
                    <a:pt x="7929" y="826777"/>
                  </a:lnTo>
                  <a:lnTo>
                    <a:pt x="30008" y="869470"/>
                  </a:lnTo>
                  <a:lnTo>
                    <a:pt x="63675" y="903137"/>
                  </a:lnTo>
                  <a:lnTo>
                    <a:pt x="106367" y="925216"/>
                  </a:lnTo>
                  <a:lnTo>
                    <a:pt x="155524" y="933145"/>
                  </a:lnTo>
                  <a:lnTo>
                    <a:pt x="1710778" y="933145"/>
                  </a:lnTo>
                  <a:lnTo>
                    <a:pt x="1759935" y="925216"/>
                  </a:lnTo>
                  <a:lnTo>
                    <a:pt x="1802627" y="903137"/>
                  </a:lnTo>
                  <a:lnTo>
                    <a:pt x="1836294" y="869470"/>
                  </a:lnTo>
                  <a:lnTo>
                    <a:pt x="1858374" y="826777"/>
                  </a:lnTo>
                  <a:lnTo>
                    <a:pt x="1866303" y="777620"/>
                  </a:lnTo>
                  <a:lnTo>
                    <a:pt x="1866303" y="155524"/>
                  </a:lnTo>
                  <a:lnTo>
                    <a:pt x="1858374" y="106367"/>
                  </a:lnTo>
                  <a:lnTo>
                    <a:pt x="1836294" y="63675"/>
                  </a:lnTo>
                  <a:lnTo>
                    <a:pt x="1802627" y="30008"/>
                  </a:lnTo>
                  <a:lnTo>
                    <a:pt x="1759935" y="7929"/>
                  </a:lnTo>
                  <a:lnTo>
                    <a:pt x="1710778" y="0"/>
                  </a:lnTo>
                  <a:close/>
                </a:path>
              </a:pathLst>
            </a:custGeom>
            <a:solidFill>
              <a:srgbClr val="4BACC6"/>
            </a:solidFill>
          </p:spPr>
          <p:txBody>
            <a:bodyPr wrap="square" lIns="0" tIns="0" rIns="0" bIns="0" rtlCol="0"/>
            <a:lstStyle/>
            <a:p>
              <a:endParaRPr/>
            </a:p>
          </p:txBody>
        </p:sp>
        <p:sp>
          <p:nvSpPr>
            <p:cNvPr id="25" name="object 23">
              <a:extLst>
                <a:ext uri="{FF2B5EF4-FFF2-40B4-BE49-F238E27FC236}">
                  <a16:creationId xmlns:a16="http://schemas.microsoft.com/office/drawing/2014/main" id="{B393DAF6-E745-259B-AD97-B698084680B5}"/>
                </a:ext>
              </a:extLst>
            </p:cNvPr>
            <p:cNvSpPr/>
            <p:nvPr/>
          </p:nvSpPr>
          <p:spPr>
            <a:xfrm>
              <a:off x="2057519" y="2582184"/>
              <a:ext cx="1866900" cy="933450"/>
            </a:xfrm>
            <a:custGeom>
              <a:avLst/>
              <a:gdLst/>
              <a:ahLst/>
              <a:cxnLst/>
              <a:rect l="l" t="t" r="r" b="b"/>
              <a:pathLst>
                <a:path w="1866900" h="933450">
                  <a:moveTo>
                    <a:pt x="0" y="155524"/>
                  </a:moveTo>
                  <a:lnTo>
                    <a:pt x="7929" y="106367"/>
                  </a:lnTo>
                  <a:lnTo>
                    <a:pt x="30008" y="63675"/>
                  </a:lnTo>
                  <a:lnTo>
                    <a:pt x="63675" y="30008"/>
                  </a:lnTo>
                  <a:lnTo>
                    <a:pt x="106367" y="7929"/>
                  </a:lnTo>
                  <a:lnTo>
                    <a:pt x="155524" y="0"/>
                  </a:lnTo>
                  <a:lnTo>
                    <a:pt x="1710778" y="0"/>
                  </a:lnTo>
                  <a:lnTo>
                    <a:pt x="1759935" y="7929"/>
                  </a:lnTo>
                  <a:lnTo>
                    <a:pt x="1802627" y="30008"/>
                  </a:lnTo>
                  <a:lnTo>
                    <a:pt x="1836294" y="63675"/>
                  </a:lnTo>
                  <a:lnTo>
                    <a:pt x="1858374" y="106367"/>
                  </a:lnTo>
                  <a:lnTo>
                    <a:pt x="1866303" y="155524"/>
                  </a:lnTo>
                  <a:lnTo>
                    <a:pt x="1866303" y="777620"/>
                  </a:lnTo>
                  <a:lnTo>
                    <a:pt x="1858374" y="826777"/>
                  </a:lnTo>
                  <a:lnTo>
                    <a:pt x="1836294" y="869470"/>
                  </a:lnTo>
                  <a:lnTo>
                    <a:pt x="1802627" y="903137"/>
                  </a:lnTo>
                  <a:lnTo>
                    <a:pt x="1759935" y="925216"/>
                  </a:lnTo>
                  <a:lnTo>
                    <a:pt x="1710778" y="933145"/>
                  </a:lnTo>
                  <a:lnTo>
                    <a:pt x="155524" y="933145"/>
                  </a:lnTo>
                  <a:lnTo>
                    <a:pt x="106367" y="925216"/>
                  </a:lnTo>
                  <a:lnTo>
                    <a:pt x="63675" y="903137"/>
                  </a:lnTo>
                  <a:lnTo>
                    <a:pt x="30008" y="869470"/>
                  </a:lnTo>
                  <a:lnTo>
                    <a:pt x="7929" y="826777"/>
                  </a:lnTo>
                  <a:lnTo>
                    <a:pt x="0" y="777620"/>
                  </a:lnTo>
                  <a:lnTo>
                    <a:pt x="0" y="155524"/>
                  </a:lnTo>
                  <a:close/>
                </a:path>
              </a:pathLst>
            </a:custGeom>
            <a:ln w="25400">
              <a:solidFill>
                <a:srgbClr val="FFFFFF"/>
              </a:solidFill>
            </a:ln>
          </p:spPr>
          <p:txBody>
            <a:bodyPr wrap="square" lIns="0" tIns="0" rIns="0" bIns="0" rtlCol="0"/>
            <a:lstStyle/>
            <a:p>
              <a:endParaRPr/>
            </a:p>
          </p:txBody>
        </p:sp>
      </p:grpSp>
      <p:pic>
        <p:nvPicPr>
          <p:cNvPr id="26" name="Picture 25">
            <a:extLst>
              <a:ext uri="{FF2B5EF4-FFF2-40B4-BE49-F238E27FC236}">
                <a16:creationId xmlns:a16="http://schemas.microsoft.com/office/drawing/2014/main" id="{85DC8428-6366-CB5B-B4DE-F6A9BB055175}"/>
              </a:ext>
            </a:extLst>
          </p:cNvPr>
          <p:cNvPicPr>
            <a:picLocks noChangeAspect="1"/>
          </p:cNvPicPr>
          <p:nvPr/>
        </p:nvPicPr>
        <p:blipFill>
          <a:blip r:embed="rId3"/>
          <a:stretch>
            <a:fillRect/>
          </a:stretch>
        </p:blipFill>
        <p:spPr>
          <a:xfrm>
            <a:off x="4811748" y="5004913"/>
            <a:ext cx="1889924" cy="957155"/>
          </a:xfrm>
          <a:prstGeom prst="rect">
            <a:avLst/>
          </a:prstGeom>
        </p:spPr>
      </p:pic>
      <p:sp>
        <p:nvSpPr>
          <p:cNvPr id="31" name="TextBox 30">
            <a:extLst>
              <a:ext uri="{FF2B5EF4-FFF2-40B4-BE49-F238E27FC236}">
                <a16:creationId xmlns:a16="http://schemas.microsoft.com/office/drawing/2014/main" id="{5DFD8D6F-7342-7946-9384-A06D2AC385BC}"/>
              </a:ext>
            </a:extLst>
          </p:cNvPr>
          <p:cNvSpPr txBox="1"/>
          <p:nvPr/>
        </p:nvSpPr>
        <p:spPr>
          <a:xfrm>
            <a:off x="-5712" y="6594646"/>
            <a:ext cx="7397749" cy="276999"/>
          </a:xfrm>
          <a:prstGeom prst="rect">
            <a:avLst/>
          </a:prstGeom>
          <a:noFill/>
        </p:spPr>
        <p:txBody>
          <a:bodyPr wrap="square">
            <a:spAutoFit/>
          </a:bodyPr>
          <a:lstStyle/>
          <a:p>
            <a:pPr marL="1801495" marR="5080" indent="-1789430">
              <a:spcBef>
                <a:spcPts val="95"/>
              </a:spcBef>
            </a:pPr>
            <a:r>
              <a:rPr lang="en-US" sz="1200" dirty="0">
                <a:solidFill>
                  <a:srgbClr val="194F90"/>
                </a:solidFill>
                <a:latin typeface="Open Sans" panose="020B0606030504020204" pitchFamily="34" charset="0"/>
                <a:ea typeface="Open Sans" panose="020B0606030504020204" pitchFamily="34" charset="0"/>
                <a:cs typeface="Open Sans" panose="020B0606030504020204" pitchFamily="34" charset="0"/>
              </a:rPr>
              <a:t>The SNP MOC is continuous based on change in health status and  applies to all SNP customers.</a:t>
            </a:r>
          </a:p>
        </p:txBody>
      </p:sp>
      <p:sp>
        <p:nvSpPr>
          <p:cNvPr id="35" name="TextBox 34">
            <a:extLst>
              <a:ext uri="{FF2B5EF4-FFF2-40B4-BE49-F238E27FC236}">
                <a16:creationId xmlns:a16="http://schemas.microsoft.com/office/drawing/2014/main" id="{2886DA37-EA5B-D755-48C4-5D832459E0A4}"/>
              </a:ext>
            </a:extLst>
          </p:cNvPr>
          <p:cNvSpPr txBox="1"/>
          <p:nvPr/>
        </p:nvSpPr>
        <p:spPr>
          <a:xfrm>
            <a:off x="2163985" y="3209043"/>
            <a:ext cx="1888472" cy="784830"/>
          </a:xfrm>
          <a:prstGeom prst="rect">
            <a:avLst/>
          </a:prstGeom>
          <a:noFill/>
        </p:spPr>
        <p:txBody>
          <a:bodyPr wrap="square">
            <a:spAutoFit/>
          </a:bodyPr>
          <a:lstStyle/>
          <a:p>
            <a:pPr marL="317500" marR="5080" indent="-317500" algn="ctr" defTabSz="744538">
              <a:lnSpc>
                <a:spcPts val="1639"/>
              </a:lnSpc>
              <a:spcBef>
                <a:spcPts val="285"/>
              </a:spcBef>
            </a:pPr>
            <a:r>
              <a:rPr lang="en-US" sz="1500" b="1" spc="-5" dirty="0">
                <a:solidFill>
                  <a:srgbClr val="FFFFFF"/>
                </a:solidFill>
                <a:latin typeface="Calibri"/>
                <a:cs typeface="Calibri"/>
              </a:rPr>
              <a:t>5. </a:t>
            </a:r>
            <a:r>
              <a:rPr lang="en-US" sz="1500" b="1" spc="-15" dirty="0">
                <a:solidFill>
                  <a:srgbClr val="FFFFFF"/>
                </a:solidFill>
                <a:latin typeface="Calibri"/>
                <a:cs typeface="Calibri"/>
              </a:rPr>
              <a:t>Transition of  Care</a:t>
            </a:r>
          </a:p>
          <a:p>
            <a:pPr marL="317500" marR="5080" indent="-317500" algn="ctr" defTabSz="744538">
              <a:lnSpc>
                <a:spcPts val="1639"/>
              </a:lnSpc>
              <a:spcBef>
                <a:spcPts val="285"/>
              </a:spcBef>
            </a:pPr>
            <a:r>
              <a:rPr lang="en-US" sz="1500" b="1" spc="-15" dirty="0">
                <a:solidFill>
                  <a:srgbClr val="FFFFFF"/>
                </a:solidFill>
                <a:latin typeface="Calibri"/>
                <a:cs typeface="Calibri"/>
              </a:rPr>
              <a:t> (TOC) </a:t>
            </a:r>
            <a:r>
              <a:rPr lang="en-US" sz="1500" b="1" spc="-330" dirty="0">
                <a:solidFill>
                  <a:srgbClr val="FFFFFF"/>
                </a:solidFill>
                <a:latin typeface="Calibri"/>
                <a:cs typeface="Calibri"/>
              </a:rPr>
              <a:t> </a:t>
            </a:r>
            <a:r>
              <a:rPr lang="en-US" sz="1500" b="1" spc="-10" dirty="0">
                <a:solidFill>
                  <a:srgbClr val="FFFFFF"/>
                </a:solidFill>
                <a:latin typeface="Calibri"/>
                <a:cs typeface="Calibri"/>
              </a:rPr>
              <a:t>Protocols,</a:t>
            </a:r>
          </a:p>
          <a:p>
            <a:pPr marL="317500" marR="5080" indent="-317500" algn="ctr" defTabSz="744538">
              <a:lnSpc>
                <a:spcPts val="1639"/>
              </a:lnSpc>
              <a:spcBef>
                <a:spcPts val="285"/>
              </a:spcBef>
            </a:pPr>
            <a:r>
              <a:rPr lang="en-US" sz="1500" b="1" spc="-10" dirty="0">
                <a:solidFill>
                  <a:srgbClr val="FFFFFF"/>
                </a:solidFill>
                <a:latin typeface="Calibri"/>
                <a:cs typeface="Calibri"/>
              </a:rPr>
              <a:t> when </a:t>
            </a:r>
            <a:r>
              <a:rPr lang="en-US" sz="1500" b="1" spc="-5" dirty="0">
                <a:solidFill>
                  <a:srgbClr val="FFFFFF"/>
                </a:solidFill>
                <a:latin typeface="Calibri"/>
                <a:cs typeface="Calibri"/>
              </a:rPr>
              <a:t>applicable</a:t>
            </a:r>
            <a:endParaRPr lang="en-US" sz="1500" dirty="0">
              <a:latin typeface="Calibri"/>
              <a:cs typeface="Calibri"/>
            </a:endParaRPr>
          </a:p>
        </p:txBody>
      </p:sp>
      <p:sp>
        <p:nvSpPr>
          <p:cNvPr id="37" name="TextBox 36">
            <a:extLst>
              <a:ext uri="{FF2B5EF4-FFF2-40B4-BE49-F238E27FC236}">
                <a16:creationId xmlns:a16="http://schemas.microsoft.com/office/drawing/2014/main" id="{13D67C21-F91B-6F07-5869-2B0CE26EB042}"/>
              </a:ext>
            </a:extLst>
          </p:cNvPr>
          <p:cNvSpPr txBox="1"/>
          <p:nvPr/>
        </p:nvSpPr>
        <p:spPr>
          <a:xfrm>
            <a:off x="5475622" y="3372603"/>
            <a:ext cx="1866900" cy="323165"/>
          </a:xfrm>
          <a:prstGeom prst="rect">
            <a:avLst/>
          </a:prstGeom>
          <a:noFill/>
        </p:spPr>
        <p:txBody>
          <a:bodyPr wrap="square">
            <a:spAutoFit/>
          </a:bodyPr>
          <a:lstStyle/>
          <a:p>
            <a:pPr marL="12700">
              <a:spcBef>
                <a:spcPts val="100"/>
              </a:spcBef>
            </a:pPr>
            <a:r>
              <a:rPr lang="en-US" sz="1500" b="1" spc="-5">
                <a:solidFill>
                  <a:srgbClr val="FFFFFF"/>
                </a:solidFill>
                <a:latin typeface="Calibri"/>
                <a:cs typeface="Calibri"/>
              </a:rPr>
              <a:t>2.</a:t>
            </a:r>
            <a:r>
              <a:rPr lang="en-US" sz="1500" b="1" spc="-20">
                <a:solidFill>
                  <a:srgbClr val="FFFFFF"/>
                </a:solidFill>
                <a:latin typeface="Calibri"/>
                <a:cs typeface="Calibri"/>
              </a:rPr>
              <a:t> </a:t>
            </a:r>
            <a:r>
              <a:rPr lang="en-US" sz="1500" b="1" spc="-5">
                <a:solidFill>
                  <a:srgbClr val="FFFFFF"/>
                </a:solidFill>
                <a:latin typeface="Calibri"/>
                <a:cs typeface="Calibri"/>
              </a:rPr>
              <a:t>Risk</a:t>
            </a:r>
            <a:r>
              <a:rPr lang="en-US" sz="1500" b="1" spc="-20">
                <a:solidFill>
                  <a:srgbClr val="FFFFFF"/>
                </a:solidFill>
                <a:latin typeface="Calibri"/>
                <a:cs typeface="Calibri"/>
              </a:rPr>
              <a:t> </a:t>
            </a:r>
            <a:r>
              <a:rPr lang="en-US" sz="1500" b="1" spc="-10">
                <a:solidFill>
                  <a:srgbClr val="FFFFFF"/>
                </a:solidFill>
                <a:latin typeface="Calibri"/>
                <a:cs typeface="Calibri"/>
              </a:rPr>
              <a:t>Stratification</a:t>
            </a:r>
            <a:endParaRPr lang="en-US" sz="1500" dirty="0">
              <a:latin typeface="Calibri"/>
              <a:cs typeface="Calibri"/>
            </a:endParaRPr>
          </a:p>
        </p:txBody>
      </p:sp>
      <p:sp>
        <p:nvSpPr>
          <p:cNvPr id="39" name="TextBox 38">
            <a:extLst>
              <a:ext uri="{FF2B5EF4-FFF2-40B4-BE49-F238E27FC236}">
                <a16:creationId xmlns:a16="http://schemas.microsoft.com/office/drawing/2014/main" id="{8BE3559C-07B7-7CC0-A157-3DC4C8407075}"/>
              </a:ext>
            </a:extLst>
          </p:cNvPr>
          <p:cNvSpPr txBox="1"/>
          <p:nvPr/>
        </p:nvSpPr>
        <p:spPr>
          <a:xfrm>
            <a:off x="4982573" y="5265120"/>
            <a:ext cx="1804511" cy="512320"/>
          </a:xfrm>
          <a:prstGeom prst="rect">
            <a:avLst/>
          </a:prstGeom>
          <a:noFill/>
        </p:spPr>
        <p:txBody>
          <a:bodyPr wrap="square">
            <a:spAutoFit/>
          </a:bodyPr>
          <a:lstStyle/>
          <a:p>
            <a:pPr marL="80645" marR="5080" indent="-68580">
              <a:lnSpc>
                <a:spcPts val="1639"/>
              </a:lnSpc>
              <a:spcBef>
                <a:spcPts val="285"/>
              </a:spcBef>
            </a:pPr>
            <a:r>
              <a:rPr lang="en-US" sz="1500" b="1" spc="-5" dirty="0">
                <a:solidFill>
                  <a:srgbClr val="FFFFFF"/>
                </a:solidFill>
                <a:latin typeface="Calibri"/>
                <a:cs typeface="Calibri"/>
              </a:rPr>
              <a:t>3.</a:t>
            </a:r>
            <a:r>
              <a:rPr lang="en-US" sz="1500" b="1" spc="-70" dirty="0">
                <a:solidFill>
                  <a:srgbClr val="FFFFFF"/>
                </a:solidFill>
                <a:latin typeface="Calibri"/>
                <a:cs typeface="Calibri"/>
              </a:rPr>
              <a:t> </a:t>
            </a:r>
            <a:r>
              <a:rPr lang="en-US" sz="1500" b="1" spc="-5" dirty="0">
                <a:solidFill>
                  <a:srgbClr val="FFFFFF"/>
                </a:solidFill>
                <a:latin typeface="Calibri"/>
                <a:cs typeface="Calibri"/>
              </a:rPr>
              <a:t>Individualized </a:t>
            </a:r>
            <a:r>
              <a:rPr lang="en-US" sz="1500" b="1" spc="-325" dirty="0">
                <a:solidFill>
                  <a:srgbClr val="FFFFFF"/>
                </a:solidFill>
                <a:latin typeface="Calibri"/>
                <a:cs typeface="Calibri"/>
              </a:rPr>
              <a:t> </a:t>
            </a:r>
            <a:r>
              <a:rPr lang="en-US" sz="1500" b="1" spc="-10" dirty="0">
                <a:solidFill>
                  <a:srgbClr val="FFFFFF"/>
                </a:solidFill>
                <a:latin typeface="Calibri"/>
                <a:cs typeface="Calibri"/>
              </a:rPr>
              <a:t>Care</a:t>
            </a:r>
            <a:r>
              <a:rPr lang="en-US" sz="1500" b="1" spc="-25" dirty="0">
                <a:solidFill>
                  <a:srgbClr val="FFFFFF"/>
                </a:solidFill>
                <a:latin typeface="Calibri"/>
                <a:cs typeface="Calibri"/>
              </a:rPr>
              <a:t> </a:t>
            </a:r>
            <a:r>
              <a:rPr lang="en-US" sz="1500" b="1" dirty="0">
                <a:solidFill>
                  <a:srgbClr val="FFFFFF"/>
                </a:solidFill>
                <a:latin typeface="Calibri"/>
                <a:cs typeface="Calibri"/>
              </a:rPr>
              <a:t>Plan</a:t>
            </a:r>
            <a:r>
              <a:rPr lang="en-US" sz="1500" b="1" spc="-35" dirty="0">
                <a:solidFill>
                  <a:srgbClr val="FFFFFF"/>
                </a:solidFill>
                <a:latin typeface="Calibri"/>
                <a:cs typeface="Calibri"/>
              </a:rPr>
              <a:t> </a:t>
            </a:r>
            <a:r>
              <a:rPr lang="en-US" sz="1500" b="1" spc="-5" dirty="0">
                <a:solidFill>
                  <a:srgbClr val="FFFFFF"/>
                </a:solidFill>
                <a:latin typeface="Calibri"/>
                <a:cs typeface="Calibri"/>
              </a:rPr>
              <a:t>(ICP)</a:t>
            </a:r>
            <a:endParaRPr lang="en-US" sz="1500" dirty="0">
              <a:latin typeface="Calibri"/>
              <a:cs typeface="Calibri"/>
            </a:endParaRPr>
          </a:p>
        </p:txBody>
      </p:sp>
      <p:sp>
        <p:nvSpPr>
          <p:cNvPr id="41" name="TextBox 40">
            <a:extLst>
              <a:ext uri="{FF2B5EF4-FFF2-40B4-BE49-F238E27FC236}">
                <a16:creationId xmlns:a16="http://schemas.microsoft.com/office/drawing/2014/main" id="{36F71163-3B41-5B89-FB35-CEBE8292B47C}"/>
              </a:ext>
            </a:extLst>
          </p:cNvPr>
          <p:cNvSpPr txBox="1"/>
          <p:nvPr/>
        </p:nvSpPr>
        <p:spPr>
          <a:xfrm>
            <a:off x="2867735" y="5258967"/>
            <a:ext cx="1994989" cy="512320"/>
          </a:xfrm>
          <a:prstGeom prst="rect">
            <a:avLst/>
          </a:prstGeom>
          <a:noFill/>
        </p:spPr>
        <p:txBody>
          <a:bodyPr wrap="square">
            <a:spAutoFit/>
          </a:bodyPr>
          <a:lstStyle/>
          <a:p>
            <a:pPr marL="131445" marR="5080" indent="-119380">
              <a:lnSpc>
                <a:spcPts val="1639"/>
              </a:lnSpc>
              <a:spcBef>
                <a:spcPts val="285"/>
              </a:spcBef>
            </a:pPr>
            <a:r>
              <a:rPr lang="en-US" sz="1500" b="1" spc="-5" dirty="0">
                <a:solidFill>
                  <a:srgbClr val="FFFFFF"/>
                </a:solidFill>
                <a:latin typeface="Calibri"/>
                <a:cs typeface="Calibri"/>
              </a:rPr>
              <a:t>4. </a:t>
            </a:r>
            <a:r>
              <a:rPr lang="en-US" sz="1500" b="1" spc="-10" dirty="0">
                <a:solidFill>
                  <a:srgbClr val="FFFFFF"/>
                </a:solidFill>
                <a:latin typeface="Calibri"/>
                <a:cs typeface="Calibri"/>
              </a:rPr>
              <a:t>Interdisciplinary </a:t>
            </a:r>
            <a:r>
              <a:rPr lang="en-US" sz="1500" b="1" spc="-325" dirty="0">
                <a:solidFill>
                  <a:srgbClr val="FFFFFF"/>
                </a:solidFill>
                <a:latin typeface="Calibri"/>
                <a:cs typeface="Calibri"/>
              </a:rPr>
              <a:t> </a:t>
            </a:r>
            <a:r>
              <a:rPr lang="en-US" sz="1500" b="1" spc="-10" dirty="0">
                <a:solidFill>
                  <a:srgbClr val="FFFFFF"/>
                </a:solidFill>
                <a:latin typeface="Calibri"/>
                <a:cs typeface="Calibri"/>
              </a:rPr>
              <a:t>Care</a:t>
            </a:r>
            <a:r>
              <a:rPr lang="en-US" sz="1500" b="1" spc="-25" dirty="0">
                <a:solidFill>
                  <a:srgbClr val="FFFFFF"/>
                </a:solidFill>
                <a:latin typeface="Calibri"/>
                <a:cs typeface="Calibri"/>
              </a:rPr>
              <a:t> </a:t>
            </a:r>
            <a:r>
              <a:rPr lang="en-US" sz="1500" b="1" spc="-35" dirty="0">
                <a:solidFill>
                  <a:srgbClr val="FFFFFF"/>
                </a:solidFill>
                <a:latin typeface="Calibri"/>
                <a:cs typeface="Calibri"/>
              </a:rPr>
              <a:t>Team</a:t>
            </a:r>
            <a:r>
              <a:rPr lang="en-US" sz="1500" b="1" spc="-15" dirty="0">
                <a:solidFill>
                  <a:srgbClr val="FFFFFF"/>
                </a:solidFill>
                <a:latin typeface="Calibri"/>
                <a:cs typeface="Calibri"/>
              </a:rPr>
              <a:t> </a:t>
            </a:r>
            <a:r>
              <a:rPr lang="en-US" sz="1500" b="1" dirty="0">
                <a:solidFill>
                  <a:srgbClr val="FFFFFF"/>
                </a:solidFill>
                <a:latin typeface="Calibri"/>
                <a:cs typeface="Calibri"/>
              </a:rPr>
              <a:t>(ICT)</a:t>
            </a:r>
            <a:endParaRPr lang="en-US" sz="1500" dirty="0">
              <a:latin typeface="Calibri"/>
              <a:cs typeface="Calibri"/>
            </a:endParaRPr>
          </a:p>
        </p:txBody>
      </p:sp>
    </p:spTree>
    <p:extLst>
      <p:ext uri="{BB962C8B-B14F-4D97-AF65-F5344CB8AC3E}">
        <p14:creationId xmlns:p14="http://schemas.microsoft.com/office/powerpoint/2010/main" val="127112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EFB40-369D-42D5-9ABE-05DE1A2EC214}"/>
              </a:ext>
            </a:extLst>
          </p:cNvPr>
          <p:cNvSpPr>
            <a:spLocks noGrp="1"/>
          </p:cNvSpPr>
          <p:nvPr>
            <p:ph type="title"/>
          </p:nvPr>
        </p:nvSpPr>
        <p:spPr>
          <a:xfrm>
            <a:off x="1024620" y="4376508"/>
            <a:ext cx="7217553" cy="1257202"/>
          </a:xfrm>
        </p:spPr>
        <p:txBody>
          <a:bodyPr vert="horz" lIns="91440" tIns="45720" rIns="91440" bIns="45720" rtlCol="0" anchor="b">
            <a:normAutofit/>
          </a:bodyPr>
          <a:lstStyle/>
          <a:p>
            <a:r>
              <a:rPr lang="en-US" sz="5700" kern="1200" spc="-8" dirty="0">
                <a:solidFill>
                  <a:srgbClr val="194F90"/>
                </a:solidFill>
                <a:latin typeface="+mj-lt"/>
                <a:ea typeface="+mj-ea"/>
                <a:cs typeface="+mj-cs"/>
              </a:rPr>
              <a:t>MOC 3</a:t>
            </a:r>
            <a:endParaRPr lang="en-US" sz="5700" kern="1200" dirty="0">
              <a:solidFill>
                <a:srgbClr val="194F90"/>
              </a:solidFill>
              <a:latin typeface="+mj-lt"/>
              <a:ea typeface="+mj-ea"/>
              <a:cs typeface="+mj-cs"/>
            </a:endParaRPr>
          </a:p>
        </p:txBody>
      </p:sp>
      <p:sp>
        <p:nvSpPr>
          <p:cNvPr id="3" name="Text Placeholder 2">
            <a:extLst>
              <a:ext uri="{FF2B5EF4-FFF2-40B4-BE49-F238E27FC236}">
                <a16:creationId xmlns:a16="http://schemas.microsoft.com/office/drawing/2014/main" id="{16131C82-0906-4304-863E-2848695C5D8D}"/>
              </a:ext>
            </a:extLst>
          </p:cNvPr>
          <p:cNvSpPr>
            <a:spLocks noGrp="1"/>
          </p:cNvSpPr>
          <p:nvPr>
            <p:ph type="body" idx="1"/>
          </p:nvPr>
        </p:nvSpPr>
        <p:spPr>
          <a:xfrm>
            <a:off x="1024619" y="5633710"/>
            <a:ext cx="7217553" cy="417227"/>
          </a:xfrm>
        </p:spPr>
        <p:txBody>
          <a:bodyPr vert="horz" lIns="91440" tIns="45720" rIns="91440" bIns="45720" rtlCol="0">
            <a:normAutofit/>
          </a:bodyPr>
          <a:lstStyle/>
          <a:p>
            <a:r>
              <a:rPr lang="en-US" sz="2200" kern="1200" dirty="0">
                <a:solidFill>
                  <a:srgbClr val="45C2B1"/>
                </a:solidFill>
                <a:latin typeface="+mn-lt"/>
                <a:ea typeface="+mn-ea"/>
                <a:cs typeface="+mn-cs"/>
              </a:rPr>
              <a:t>Provider Network</a:t>
            </a:r>
          </a:p>
          <a:p>
            <a:endParaRPr lang="en-US" sz="2200" kern="1200" dirty="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6AFFB5AD-BE3B-43FF-ADD3-18C10F5D7C70}"/>
              </a:ext>
            </a:extLst>
          </p:cNvPr>
          <p:cNvPicPr>
            <a:picLocks noChangeAspect="1"/>
          </p:cNvPicPr>
          <p:nvPr/>
        </p:nvPicPr>
        <p:blipFill>
          <a:blip r:embed="rId2"/>
          <a:stretch>
            <a:fillRect/>
          </a:stretch>
        </p:blipFill>
        <p:spPr>
          <a:xfrm>
            <a:off x="1024391" y="1345308"/>
            <a:ext cx="7450954" cy="2309797"/>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04731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3AB30D-F521-41DB-891F-E2D44FB86B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4" name="Title 1">
            <a:extLst>
              <a:ext uri="{FF2B5EF4-FFF2-40B4-BE49-F238E27FC236}">
                <a16:creationId xmlns:a16="http://schemas.microsoft.com/office/drawing/2014/main" id="{6F18DAD7-88AC-4FDB-BA1F-B80964A3AAF9}"/>
              </a:ext>
            </a:extLst>
          </p:cNvPr>
          <p:cNvSpPr txBox="1">
            <a:spLocks/>
          </p:cNvSpPr>
          <p:nvPr/>
        </p:nvSpPr>
        <p:spPr>
          <a:xfrm>
            <a:off x="4234877" y="149383"/>
            <a:ext cx="4137598"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chemeClr val="bg1"/>
                </a:solidFill>
                <a:latin typeface="Comfortaa" pitchFamily="2" charset="0"/>
              </a:rPr>
              <a:t>Specialized Network</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4126986" y="925670"/>
            <a:ext cx="4941600" cy="56448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buFont typeface="Arial" panose="020B0604020202020204" pitchFamily="34" charset="0"/>
              <a:buChar cha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Code of Federal Regulations (42 CFR§422.152(g)(2)(vi)) require SNPs to demonstrate that the provider network  has specialized clinical expertise in delivery of care to beneficiaries.</a:t>
            </a:r>
          </a:p>
          <a:p>
            <a:pPr marL="285750" indent="-285750" algn="l">
              <a:lnSpc>
                <a:spcPct val="120000"/>
              </a:lnSpc>
              <a:buFont typeface="Arial" panose="020B0604020202020204" pitchFamily="34" charset="0"/>
              <a:buChar cha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Clever Care provider network is comprised of specialized expertise corresponding to the target  population.</a:t>
            </a:r>
          </a:p>
          <a:p>
            <a:pPr marL="742950" lvl="1" indent="-285750" algn="l">
              <a:lnSpc>
                <a:spcPct val="120000"/>
              </a:lnSpc>
              <a:buFont typeface="Arial" panose="020B0604020202020204" pitchFamily="34" charset="0"/>
              <a:buChar char="•"/>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Clever Care oversees the provider network and facilities while ensuring its providers are competent and have active  licenses</a:t>
            </a:r>
          </a:p>
          <a:p>
            <a:pPr marL="742950" lvl="1" indent="-285750" algn="l">
              <a:lnSpc>
                <a:spcPct val="120000"/>
              </a:lnSpc>
              <a:buFont typeface="Arial" panose="020B0604020202020204" pitchFamily="34" charset="0"/>
              <a:buChar char="•"/>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the SNP documents, updates and maintains accurate provider information</a:t>
            </a:r>
          </a:p>
          <a:p>
            <a:pPr marL="742950" lvl="1" indent="-285750" algn="l">
              <a:lnSpc>
                <a:spcPct val="120000"/>
              </a:lnSpc>
              <a:buFont typeface="Arial" panose="020B0604020202020204" pitchFamily="34" charset="0"/>
              <a:buChar char="•"/>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providers collaborate with the ICT and contribute to a beneficiary’s ICP to provide necessary specialized services</a:t>
            </a:r>
          </a:p>
        </p:txBody>
      </p:sp>
    </p:spTree>
    <p:extLst>
      <p:ext uri="{BB962C8B-B14F-4D97-AF65-F5344CB8AC3E}">
        <p14:creationId xmlns:p14="http://schemas.microsoft.com/office/powerpoint/2010/main" val="9496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205106"/>
            <a:ext cx="8390890" cy="776288"/>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45C2B1"/>
                </a:solidFill>
                <a:latin typeface="Comfortaa" pitchFamily="2" charset="0"/>
              </a:rPr>
              <a:t>Use of Clinical Practice Guidelines (CPGs) and Care Transition Protocols (CPTs)</a:t>
            </a: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2"/>
          <a:stretch>
            <a:fillRect/>
          </a:stretch>
        </p:blipFill>
        <p:spPr>
          <a:xfrm>
            <a:off x="6471920" y="5970126"/>
            <a:ext cx="2499360" cy="776415"/>
          </a:xfrm>
          <a:prstGeom prst="rect">
            <a:avLst/>
          </a:prstGeom>
        </p:spPr>
      </p:pic>
      <p:grpSp>
        <p:nvGrpSpPr>
          <p:cNvPr id="2" name="Group 1">
            <a:extLst>
              <a:ext uri="{FF2B5EF4-FFF2-40B4-BE49-F238E27FC236}">
                <a16:creationId xmlns:a16="http://schemas.microsoft.com/office/drawing/2014/main" id="{08375251-101A-3672-332A-A785423F9D79}"/>
              </a:ext>
            </a:extLst>
          </p:cNvPr>
          <p:cNvGrpSpPr/>
          <p:nvPr/>
        </p:nvGrpSpPr>
        <p:grpSpPr>
          <a:xfrm>
            <a:off x="3520438" y="1440904"/>
            <a:ext cx="5258273" cy="1884518"/>
            <a:chOff x="4206239" y="531"/>
            <a:chExt cx="6309361" cy="2071559"/>
          </a:xfrm>
        </p:grpSpPr>
        <p:sp>
          <p:nvSpPr>
            <p:cNvPr id="15" name="Arrow: Right 14">
              <a:extLst>
                <a:ext uri="{FF2B5EF4-FFF2-40B4-BE49-F238E27FC236}">
                  <a16:creationId xmlns:a16="http://schemas.microsoft.com/office/drawing/2014/main" id="{3C570E41-89F9-E583-11F7-C4D62F61B401}"/>
                </a:ext>
              </a:extLst>
            </p:cNvPr>
            <p:cNvSpPr/>
            <p:nvPr/>
          </p:nvSpPr>
          <p:spPr>
            <a:xfrm>
              <a:off x="4206240" y="531"/>
              <a:ext cx="6309360" cy="207155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Arrow: Right 4">
              <a:extLst>
                <a:ext uri="{FF2B5EF4-FFF2-40B4-BE49-F238E27FC236}">
                  <a16:creationId xmlns:a16="http://schemas.microsoft.com/office/drawing/2014/main" id="{47C18CB5-A999-5931-4F71-C8FEE14FDED3}"/>
                </a:ext>
              </a:extLst>
            </p:cNvPr>
            <p:cNvSpPr txBox="1"/>
            <p:nvPr/>
          </p:nvSpPr>
          <p:spPr>
            <a:xfrm>
              <a:off x="4206239" y="343824"/>
              <a:ext cx="5532525" cy="15536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7145" rIns="17145" bIns="17145" numCol="1" spcCol="1270" anchor="t" anchorCtr="0">
              <a:noAutofit/>
            </a:bodyPr>
            <a:lstStyle/>
            <a:p>
              <a:pPr marL="0" lvl="1" algn="l" defTabSz="1200150">
                <a:lnSpc>
                  <a:spcPct val="90000"/>
                </a:lnSpc>
                <a:spcBef>
                  <a:spcPct val="0"/>
                </a:spcBef>
                <a:spcAft>
                  <a:spcPct val="15000"/>
                </a:spcAft>
              </a:pPr>
              <a:r>
                <a:rPr lang="en-US" sz="2400" kern="1200" dirty="0">
                  <a:solidFill>
                    <a:schemeClr val="tx1"/>
                  </a:solidFill>
                </a:rPr>
                <a:t>Monitor network providers to ensure they are using nationally recognized clinical practice guidelines when available </a:t>
              </a:r>
            </a:p>
          </p:txBody>
        </p:sp>
      </p:grpSp>
      <p:grpSp>
        <p:nvGrpSpPr>
          <p:cNvPr id="3" name="Group 2">
            <a:extLst>
              <a:ext uri="{FF2B5EF4-FFF2-40B4-BE49-F238E27FC236}">
                <a16:creationId xmlns:a16="http://schemas.microsoft.com/office/drawing/2014/main" id="{FD8213D3-3DDA-C0F4-DE3E-51F1D0A09C04}"/>
              </a:ext>
            </a:extLst>
          </p:cNvPr>
          <p:cNvGrpSpPr/>
          <p:nvPr/>
        </p:nvGrpSpPr>
        <p:grpSpPr>
          <a:xfrm>
            <a:off x="84636" y="1440904"/>
            <a:ext cx="3435804" cy="1884518"/>
            <a:chOff x="0" y="531"/>
            <a:chExt cx="4206240" cy="2071559"/>
          </a:xfrm>
        </p:grpSpPr>
        <p:sp>
          <p:nvSpPr>
            <p:cNvPr id="13" name="Rectangle: Rounded Corners 12">
              <a:extLst>
                <a:ext uri="{FF2B5EF4-FFF2-40B4-BE49-F238E27FC236}">
                  <a16:creationId xmlns:a16="http://schemas.microsoft.com/office/drawing/2014/main" id="{1FA5D830-F379-B99D-34D9-DB5BC1045E2C}"/>
                </a:ext>
              </a:extLst>
            </p:cNvPr>
            <p:cNvSpPr/>
            <p:nvPr/>
          </p:nvSpPr>
          <p:spPr>
            <a:xfrm>
              <a:off x="0" y="531"/>
              <a:ext cx="4206240" cy="207155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6">
              <a:extLst>
                <a:ext uri="{FF2B5EF4-FFF2-40B4-BE49-F238E27FC236}">
                  <a16:creationId xmlns:a16="http://schemas.microsoft.com/office/drawing/2014/main" id="{3AAE3F31-950B-D57A-79D4-2A5AA3E05ABA}"/>
                </a:ext>
              </a:extLst>
            </p:cNvPr>
            <p:cNvSpPr txBox="1"/>
            <p:nvPr/>
          </p:nvSpPr>
          <p:spPr>
            <a:xfrm>
              <a:off x="101125" y="101656"/>
              <a:ext cx="4003990" cy="1869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i="1" kern="1200" spc="-45" dirty="0">
                  <a:solidFill>
                    <a:schemeClr val="bg1"/>
                  </a:solidFill>
                  <a:latin typeface="Calibri Light"/>
                  <a:cs typeface="Calibri Light"/>
                </a:rPr>
                <a:t>CPGs</a:t>
              </a:r>
              <a:endParaRPr lang="en-US" sz="6500" kern="1200" dirty="0">
                <a:solidFill>
                  <a:schemeClr val="bg1"/>
                </a:solidFill>
              </a:endParaRPr>
            </a:p>
          </p:txBody>
        </p:sp>
      </p:grpSp>
      <p:grpSp>
        <p:nvGrpSpPr>
          <p:cNvPr id="7" name="Group 6">
            <a:extLst>
              <a:ext uri="{FF2B5EF4-FFF2-40B4-BE49-F238E27FC236}">
                <a16:creationId xmlns:a16="http://schemas.microsoft.com/office/drawing/2014/main" id="{D394AD79-4779-BE20-7C42-9B150BB8F95B}"/>
              </a:ext>
            </a:extLst>
          </p:cNvPr>
          <p:cNvGrpSpPr/>
          <p:nvPr/>
        </p:nvGrpSpPr>
        <p:grpSpPr>
          <a:xfrm>
            <a:off x="3520440" y="3478886"/>
            <a:ext cx="5538924" cy="2125251"/>
            <a:chOff x="4206240" y="2279246"/>
            <a:chExt cx="6309360" cy="2071559"/>
          </a:xfrm>
        </p:grpSpPr>
        <p:sp>
          <p:nvSpPr>
            <p:cNvPr id="11" name="Arrow: Right 10">
              <a:extLst>
                <a:ext uri="{FF2B5EF4-FFF2-40B4-BE49-F238E27FC236}">
                  <a16:creationId xmlns:a16="http://schemas.microsoft.com/office/drawing/2014/main" id="{6F32FAE2-0BE3-5485-49CA-6EF7A329300E}"/>
                </a:ext>
              </a:extLst>
            </p:cNvPr>
            <p:cNvSpPr/>
            <p:nvPr/>
          </p:nvSpPr>
          <p:spPr>
            <a:xfrm>
              <a:off x="4206240" y="2279246"/>
              <a:ext cx="6309360" cy="207155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Arrow: Right 8">
              <a:extLst>
                <a:ext uri="{FF2B5EF4-FFF2-40B4-BE49-F238E27FC236}">
                  <a16:creationId xmlns:a16="http://schemas.microsoft.com/office/drawing/2014/main" id="{2EA17062-53A2-D35C-64E8-2056AB61DBB8}"/>
                </a:ext>
              </a:extLst>
            </p:cNvPr>
            <p:cNvSpPr txBox="1"/>
            <p:nvPr/>
          </p:nvSpPr>
          <p:spPr>
            <a:xfrm>
              <a:off x="4206240" y="2538191"/>
              <a:ext cx="5532525" cy="15536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7145" rIns="17145" bIns="17145" numCol="1" spcCol="1270" anchor="t" anchorCtr="0">
              <a:noAutofit/>
            </a:bodyPr>
            <a:lstStyle/>
            <a:p>
              <a:pPr marL="0" lvl="1" algn="l" defTabSz="1200150">
                <a:lnSpc>
                  <a:spcPct val="90000"/>
                </a:lnSpc>
                <a:spcBef>
                  <a:spcPct val="0"/>
                </a:spcBef>
                <a:spcAft>
                  <a:spcPct val="15000"/>
                </a:spcAft>
              </a:pPr>
              <a:r>
                <a:rPr lang="en-US" sz="2400" kern="1200" dirty="0">
                  <a:solidFill>
                    <a:schemeClr val="tx1"/>
                  </a:solidFill>
                </a:rPr>
                <a:t>Monitor providers to ensure continuity of care when using the care transition protocols</a:t>
              </a:r>
            </a:p>
          </p:txBody>
        </p:sp>
      </p:grpSp>
      <p:grpSp>
        <p:nvGrpSpPr>
          <p:cNvPr id="8" name="Group 7">
            <a:extLst>
              <a:ext uri="{FF2B5EF4-FFF2-40B4-BE49-F238E27FC236}">
                <a16:creationId xmlns:a16="http://schemas.microsoft.com/office/drawing/2014/main" id="{CA41E90E-B9F2-EC7A-A52E-589681E13E31}"/>
              </a:ext>
            </a:extLst>
          </p:cNvPr>
          <p:cNvGrpSpPr/>
          <p:nvPr/>
        </p:nvGrpSpPr>
        <p:grpSpPr>
          <a:xfrm>
            <a:off x="84636" y="3584367"/>
            <a:ext cx="3435803" cy="2019770"/>
            <a:chOff x="0" y="2279246"/>
            <a:chExt cx="4206240" cy="2071559"/>
          </a:xfrm>
        </p:grpSpPr>
        <p:sp>
          <p:nvSpPr>
            <p:cNvPr id="9" name="Rectangle: Rounded Corners 8">
              <a:extLst>
                <a:ext uri="{FF2B5EF4-FFF2-40B4-BE49-F238E27FC236}">
                  <a16:creationId xmlns:a16="http://schemas.microsoft.com/office/drawing/2014/main" id="{0AE659F8-33CD-E0B1-D787-EC0F709AB89D}"/>
                </a:ext>
              </a:extLst>
            </p:cNvPr>
            <p:cNvSpPr/>
            <p:nvPr/>
          </p:nvSpPr>
          <p:spPr>
            <a:xfrm>
              <a:off x="0" y="2279246"/>
              <a:ext cx="4206240" cy="207155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10">
              <a:extLst>
                <a:ext uri="{FF2B5EF4-FFF2-40B4-BE49-F238E27FC236}">
                  <a16:creationId xmlns:a16="http://schemas.microsoft.com/office/drawing/2014/main" id="{12CAEC0F-3AA1-F0FC-E937-B75843B1D166}"/>
                </a:ext>
              </a:extLst>
            </p:cNvPr>
            <p:cNvSpPr txBox="1"/>
            <p:nvPr/>
          </p:nvSpPr>
          <p:spPr>
            <a:xfrm>
              <a:off x="101125" y="2380371"/>
              <a:ext cx="4003990" cy="1869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i="1" kern="1200" spc="-45" dirty="0">
                  <a:solidFill>
                    <a:schemeClr val="bg1"/>
                  </a:solidFill>
                  <a:latin typeface="Calibri Light"/>
                  <a:cs typeface="Calibri Light"/>
                </a:rPr>
                <a:t>CPTs</a:t>
              </a:r>
              <a:endParaRPr lang="en-US" sz="6500" kern="1200" dirty="0">
                <a:solidFill>
                  <a:schemeClr val="bg1"/>
                </a:solidFill>
              </a:endParaRPr>
            </a:p>
          </p:txBody>
        </p:sp>
      </p:grpSp>
    </p:spTree>
    <p:extLst>
      <p:ext uri="{BB962C8B-B14F-4D97-AF65-F5344CB8AC3E}">
        <p14:creationId xmlns:p14="http://schemas.microsoft.com/office/powerpoint/2010/main" val="423737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4008C-4D74-40E0-8BD3-6F2AB366D3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4820" y="1458214"/>
            <a:ext cx="2933222" cy="4487828"/>
          </a:xfrm>
          <a:prstGeom prst="rect">
            <a:avLst/>
          </a:prstGeom>
        </p:spPr>
      </p:pic>
      <p:sp>
        <p:nvSpPr>
          <p:cNvPr id="5" name="TextBox 4">
            <a:extLst>
              <a:ext uri="{FF2B5EF4-FFF2-40B4-BE49-F238E27FC236}">
                <a16:creationId xmlns:a16="http://schemas.microsoft.com/office/drawing/2014/main" id="{D593F50D-050C-4723-9044-004049E2EFEE}"/>
              </a:ext>
            </a:extLst>
          </p:cNvPr>
          <p:cNvSpPr txBox="1"/>
          <p:nvPr/>
        </p:nvSpPr>
        <p:spPr>
          <a:xfrm>
            <a:off x="325791" y="473921"/>
            <a:ext cx="8224319" cy="568379"/>
          </a:xfrm>
          <a:prstGeom prst="rect">
            <a:avLst/>
          </a:prstGeom>
        </p:spPr>
        <p:txBody>
          <a:bodyPr vert="horz" lIns="68580" tIns="34290" rIns="68580" bIns="34290" rtlCol="0" anchor="b">
            <a:noAutofit/>
          </a:bodyPr>
          <a:lstStyle/>
          <a:p>
            <a:pPr>
              <a:lnSpc>
                <a:spcPct val="90000"/>
              </a:lnSpc>
              <a:spcBef>
                <a:spcPct val="0"/>
              </a:spcBef>
              <a:spcAft>
                <a:spcPts val="450"/>
              </a:spcAft>
            </a:pPr>
            <a:r>
              <a:rPr lang="en-US" sz="3600" dirty="0">
                <a:solidFill>
                  <a:srgbClr val="45C2B1"/>
                </a:solidFill>
                <a:latin typeface="Comfortaa" pitchFamily="2" charset="0"/>
                <a:ea typeface="+mj-ea"/>
                <a:cs typeface="+mj-cs"/>
              </a:rPr>
              <a:t>MOC Training for the Provider Network</a:t>
            </a:r>
          </a:p>
        </p:txBody>
      </p:sp>
      <p:sp>
        <p:nvSpPr>
          <p:cNvPr id="11" name="TextBox 10">
            <a:extLst>
              <a:ext uri="{FF2B5EF4-FFF2-40B4-BE49-F238E27FC236}">
                <a16:creationId xmlns:a16="http://schemas.microsoft.com/office/drawing/2014/main" id="{9DADF6E5-BFA8-4A5A-B0BF-8AD0066ADC74}"/>
              </a:ext>
            </a:extLst>
          </p:cNvPr>
          <p:cNvSpPr txBox="1"/>
          <p:nvPr/>
        </p:nvSpPr>
        <p:spPr>
          <a:xfrm>
            <a:off x="3551450" y="938605"/>
            <a:ext cx="4835202" cy="5319405"/>
          </a:xfrm>
          <a:prstGeom prst="rect">
            <a:avLst/>
          </a:prstGeom>
          <a:noFill/>
        </p:spPr>
        <p:txBody>
          <a:bodyPr wrap="square" rtlCol="0">
            <a:spAutoFit/>
          </a:bodyPr>
          <a:lstStyle/>
          <a:p>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Clever Care conducts initial and annual training regarding the Clever Care C-SNP MOC for employed and contracted staff.</a:t>
            </a:r>
          </a:p>
          <a:p>
            <a:endParaRPr lang="en-US" sz="1400" b="1" dirty="0">
              <a:solidFill>
                <a:srgbClr val="194F90"/>
              </a:solidFill>
              <a:latin typeface="Open Sans" panose="020B0606030504020204" pitchFamily="34" charset="0"/>
              <a:ea typeface="Open Sans" panose="020B0606030504020204" pitchFamily="34" charset="0"/>
              <a:cs typeface="Open Sans" panose="020B0606030504020204" pitchFamily="34" charset="0"/>
            </a:endParaRPr>
          </a:p>
          <a:p>
            <a:r>
              <a:rPr lang="en-US" sz="1400" b="1" dirty="0">
                <a:solidFill>
                  <a:srgbClr val="194F90"/>
                </a:solidFill>
                <a:latin typeface="Open Sans" panose="020B0606030504020204" pitchFamily="34" charset="0"/>
                <a:ea typeface="Open Sans" panose="020B0606030504020204" pitchFamily="34" charset="0"/>
                <a:cs typeface="Open Sans" panose="020B0606030504020204" pitchFamily="34" charset="0"/>
              </a:rPr>
              <a:t>Training Standards &amp; Requirements</a:t>
            </a:r>
          </a:p>
          <a:p>
            <a:r>
              <a:rPr lang="en-US" sz="1400" spc="-5" dirty="0">
                <a:latin typeface="Calibri"/>
                <a:cs typeface="Calibri"/>
              </a:rPr>
              <a:t>Initial training to be completed within 30 days from hire and each calendar year thereafter.</a:t>
            </a:r>
          </a:p>
          <a:p>
            <a:pPr marL="214313" indent="-214313">
              <a:spcBef>
                <a:spcPts val="600"/>
              </a:spcBef>
              <a:buFont typeface="Arial" panose="020B0604020202020204" pitchFamily="34" charset="0"/>
              <a:buChar char="•"/>
            </a:pPr>
            <a:r>
              <a:rPr lang="en-US" sz="1400" spc="-5" dirty="0">
                <a:latin typeface="Calibri"/>
                <a:cs typeface="Calibri"/>
              </a:rPr>
              <a:t>Training may be provided in person or through self-study via the Clever Care Paycom website.</a:t>
            </a:r>
          </a:p>
          <a:p>
            <a:pPr>
              <a:spcBef>
                <a:spcPts val="600"/>
              </a:spcBef>
            </a:pPr>
            <a:r>
              <a:rPr lang="en-US" sz="1400" spc="-5" dirty="0">
                <a:latin typeface="Calibri"/>
                <a:cs typeface="Calibri"/>
              </a:rPr>
              <a:t>Attestation training completion is required.</a:t>
            </a:r>
          </a:p>
          <a:p>
            <a:pPr marL="214313" indent="-214313">
              <a:spcBef>
                <a:spcPts val="600"/>
              </a:spcBef>
              <a:buFont typeface="Arial" panose="020B0604020202020204" pitchFamily="34" charset="0"/>
              <a:buChar char="•"/>
            </a:pPr>
            <a:r>
              <a:rPr lang="en-US" sz="1400" spc="-5" dirty="0">
                <a:latin typeface="Calibri"/>
                <a:cs typeface="Calibri"/>
              </a:rPr>
              <a:t>Confirming name, title, and date of training</a:t>
            </a:r>
          </a:p>
          <a:p>
            <a:pPr marL="214313" indent="-214313">
              <a:spcBef>
                <a:spcPts val="600"/>
              </a:spcBef>
              <a:buFont typeface="Arial" panose="020B0604020202020204" pitchFamily="34" charset="0"/>
              <a:buChar char="•"/>
            </a:pPr>
            <a:r>
              <a:rPr lang="en-US" sz="1400" spc="-5" dirty="0">
                <a:latin typeface="Calibri"/>
                <a:cs typeface="Calibri"/>
              </a:rPr>
              <a:t>Training evaluation must be completed.</a:t>
            </a:r>
          </a:p>
          <a:p>
            <a:pPr>
              <a:spcBef>
                <a:spcPts val="1350"/>
              </a:spcBef>
            </a:pPr>
            <a:r>
              <a:rPr lang="en-US" sz="1400" b="1" dirty="0">
                <a:solidFill>
                  <a:srgbClr val="194F90"/>
                </a:solidFill>
                <a:latin typeface="Open Sans" panose="020B0606030504020204" pitchFamily="34" charset="0"/>
                <a:ea typeface="Open Sans" panose="020B0606030504020204" pitchFamily="34" charset="0"/>
                <a:cs typeface="Open Sans" panose="020B0606030504020204" pitchFamily="34" charset="0"/>
              </a:rPr>
              <a:t>Oversight is monitored in various ways which include:</a:t>
            </a:r>
          </a:p>
          <a:p>
            <a:pPr marL="342900" marR="0" lvl="0" indent="-342900">
              <a:spcBef>
                <a:spcPts val="0"/>
              </a:spcBef>
              <a:spcAft>
                <a:spcPts val="0"/>
              </a:spcAft>
              <a:buFont typeface="Wingdings" panose="05000000000000000000" pitchFamily="2" charset="2"/>
              <a:buChar char="Ø"/>
            </a:pPr>
            <a:r>
              <a:rPr lang="en-US" sz="1400" dirty="0">
                <a:effectLst/>
                <a:latin typeface="Calibri" panose="020F0502020204030204" pitchFamily="34" charset="0"/>
                <a:ea typeface="Calibri" panose="020F0502020204030204" pitchFamily="34" charset="0"/>
                <a:cs typeface="Calibri" panose="020F0502020204030204" pitchFamily="34" charset="0"/>
              </a:rPr>
              <a:t>Face-to-face/via webinar - sign-in sheets and attestations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400" dirty="0">
                <a:effectLst/>
                <a:latin typeface="Calibri" panose="020F0502020204030204" pitchFamily="34" charset="0"/>
                <a:ea typeface="Calibri" panose="020F0502020204030204" pitchFamily="34" charset="0"/>
                <a:cs typeface="Calibri" panose="020F0502020204030204" pitchFamily="34" charset="0"/>
              </a:rPr>
              <a:t>Computer based training - online program that tracks and records attempts/completion of MOC training by creating a report of training completed and not completed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400" dirty="0">
                <a:effectLst/>
                <a:latin typeface="Calibri" panose="020F0502020204030204" pitchFamily="34" charset="0"/>
                <a:ea typeface="Calibri" panose="020F0502020204030204" pitchFamily="34" charset="0"/>
                <a:cs typeface="Calibri" panose="020F0502020204030204" pitchFamily="34" charset="0"/>
              </a:rPr>
              <a:t>Reports that show all electronic and paper attestations received to determine if additional training or outreach is needed to ensure compliance with training and attestation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8325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EFB40-369D-42D5-9ABE-05DE1A2EC214}"/>
              </a:ext>
            </a:extLst>
          </p:cNvPr>
          <p:cNvSpPr>
            <a:spLocks noGrp="1"/>
          </p:cNvSpPr>
          <p:nvPr>
            <p:ph type="title"/>
          </p:nvPr>
        </p:nvSpPr>
        <p:spPr>
          <a:xfrm>
            <a:off x="1024620" y="4376508"/>
            <a:ext cx="7217553" cy="1257202"/>
          </a:xfrm>
        </p:spPr>
        <p:txBody>
          <a:bodyPr vert="horz" lIns="91440" tIns="45720" rIns="91440" bIns="45720" rtlCol="0" anchor="b">
            <a:normAutofit/>
          </a:bodyPr>
          <a:lstStyle/>
          <a:p>
            <a:r>
              <a:rPr lang="en-US" sz="5700" kern="1200" spc="-8" dirty="0">
                <a:solidFill>
                  <a:srgbClr val="194F90"/>
                </a:solidFill>
                <a:latin typeface="+mj-lt"/>
                <a:ea typeface="+mj-ea"/>
                <a:cs typeface="+mj-cs"/>
              </a:rPr>
              <a:t>MOC 4</a:t>
            </a:r>
            <a:endParaRPr lang="en-US" sz="5700" kern="1200" dirty="0">
              <a:solidFill>
                <a:srgbClr val="194F90"/>
              </a:solidFill>
              <a:latin typeface="+mj-lt"/>
              <a:ea typeface="+mj-ea"/>
              <a:cs typeface="+mj-cs"/>
            </a:endParaRPr>
          </a:p>
        </p:txBody>
      </p:sp>
      <p:sp>
        <p:nvSpPr>
          <p:cNvPr id="3" name="Text Placeholder 2">
            <a:extLst>
              <a:ext uri="{FF2B5EF4-FFF2-40B4-BE49-F238E27FC236}">
                <a16:creationId xmlns:a16="http://schemas.microsoft.com/office/drawing/2014/main" id="{16131C82-0906-4304-863E-2848695C5D8D}"/>
              </a:ext>
            </a:extLst>
          </p:cNvPr>
          <p:cNvSpPr>
            <a:spLocks noGrp="1"/>
          </p:cNvSpPr>
          <p:nvPr>
            <p:ph type="body" idx="1"/>
          </p:nvPr>
        </p:nvSpPr>
        <p:spPr>
          <a:xfrm>
            <a:off x="541782" y="5639618"/>
            <a:ext cx="7217553" cy="417227"/>
          </a:xfrm>
        </p:spPr>
        <p:txBody>
          <a:bodyPr vert="horz" lIns="91440" tIns="45720" rIns="91440" bIns="45720" rtlCol="0">
            <a:normAutofit lnSpcReduction="10000"/>
          </a:bodyPr>
          <a:lstStyle/>
          <a:p>
            <a:pPr algn="ctr"/>
            <a:r>
              <a:rPr lang="en-US" dirty="0">
                <a:solidFill>
                  <a:srgbClr val="45C2B1"/>
                </a:solidFill>
              </a:rPr>
              <a:t>Quality Measure and Performance Improvement</a:t>
            </a:r>
          </a:p>
          <a:p>
            <a:endParaRPr lang="en-US" sz="2200" kern="1200" dirty="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6AFFB5AD-BE3B-43FF-ADD3-18C10F5D7C70}"/>
              </a:ext>
            </a:extLst>
          </p:cNvPr>
          <p:cNvPicPr>
            <a:picLocks noChangeAspect="1"/>
          </p:cNvPicPr>
          <p:nvPr/>
        </p:nvPicPr>
        <p:blipFill>
          <a:blip r:embed="rId2"/>
          <a:stretch>
            <a:fillRect/>
          </a:stretch>
        </p:blipFill>
        <p:spPr>
          <a:xfrm>
            <a:off x="1024391" y="1345308"/>
            <a:ext cx="7450954" cy="2309797"/>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541687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that is standing in the grass&#10;&#10;Description automatically generated">
            <a:extLst>
              <a:ext uri="{FF2B5EF4-FFF2-40B4-BE49-F238E27FC236}">
                <a16:creationId xmlns:a16="http://schemas.microsoft.com/office/drawing/2014/main" id="{D50C0263-3433-4700-BE5B-939F7A828415}"/>
              </a:ext>
            </a:extLst>
          </p:cNvPr>
          <p:cNvPicPr>
            <a:picLocks noChangeAspect="1"/>
          </p:cNvPicPr>
          <p:nvPr/>
        </p:nvPicPr>
        <p:blipFill rotWithShape="1">
          <a:blip r:embed="rId2">
            <a:extLst>
              <a:ext uri="{28A0092B-C50C-407E-A947-70E740481C1C}">
                <a14:useLocalDpi xmlns:a14="http://schemas.microsoft.com/office/drawing/2010/main" val="0"/>
              </a:ext>
            </a:extLst>
          </a:blip>
          <a:srcRect l="22576" r="25056"/>
          <a:stretch/>
        </p:blipFill>
        <p:spPr>
          <a:xfrm>
            <a:off x="297929" y="1899530"/>
            <a:ext cx="3602299" cy="4580594"/>
          </a:xfrm>
          <a:prstGeom prst="rect">
            <a:avLst/>
          </a:prstGeom>
        </p:spPr>
      </p:pic>
      <p:sp>
        <p:nvSpPr>
          <p:cNvPr id="5" name="TextBox 4">
            <a:extLst>
              <a:ext uri="{FF2B5EF4-FFF2-40B4-BE49-F238E27FC236}">
                <a16:creationId xmlns:a16="http://schemas.microsoft.com/office/drawing/2014/main" id="{64745B2B-C925-4281-9D2D-713CD2A3D70A}"/>
              </a:ext>
            </a:extLst>
          </p:cNvPr>
          <p:cNvSpPr txBox="1"/>
          <p:nvPr/>
        </p:nvSpPr>
        <p:spPr>
          <a:xfrm>
            <a:off x="217698" y="318104"/>
            <a:ext cx="3859292" cy="1050567"/>
          </a:xfrm>
          <a:prstGeom prst="rect">
            <a:avLst/>
          </a:prstGeom>
        </p:spPr>
        <p:txBody>
          <a:bodyPr vert="horz" lIns="68580" tIns="34290" rIns="68580" bIns="34290" rtlCol="0" anchor="b">
            <a:noAutofit/>
          </a:bodyPr>
          <a:lstStyle/>
          <a:p>
            <a:pPr>
              <a:lnSpc>
                <a:spcPct val="90000"/>
              </a:lnSpc>
              <a:spcBef>
                <a:spcPct val="0"/>
              </a:spcBef>
              <a:spcAft>
                <a:spcPts val="450"/>
              </a:spcAft>
            </a:pPr>
            <a:r>
              <a:rPr lang="en-US" sz="3200" dirty="0">
                <a:solidFill>
                  <a:srgbClr val="45C2B1"/>
                </a:solidFill>
                <a:latin typeface="Comfortaa" pitchFamily="2" charset="0"/>
              </a:rPr>
              <a:t>Quality Improvement Program (QIP)</a:t>
            </a:r>
          </a:p>
        </p:txBody>
      </p:sp>
      <p:sp>
        <p:nvSpPr>
          <p:cNvPr id="10" name="TextBox 9">
            <a:extLst>
              <a:ext uri="{FF2B5EF4-FFF2-40B4-BE49-F238E27FC236}">
                <a16:creationId xmlns:a16="http://schemas.microsoft.com/office/drawing/2014/main" id="{5980948A-A7D8-4DB3-8863-1E0CF34321F9}"/>
              </a:ext>
            </a:extLst>
          </p:cNvPr>
          <p:cNvSpPr txBox="1"/>
          <p:nvPr/>
        </p:nvSpPr>
        <p:spPr>
          <a:xfrm>
            <a:off x="4253752" y="75415"/>
            <a:ext cx="4592319" cy="6478697"/>
          </a:xfrm>
          <a:prstGeom prst="rect">
            <a:avLst/>
          </a:prstGeom>
          <a:noFill/>
        </p:spPr>
        <p:txBody>
          <a:bodyPr wrap="square" rtlCol="0">
            <a:spAutoFit/>
          </a:bodyPr>
          <a:lstStyle/>
          <a:p>
            <a:r>
              <a:rPr lang="en-US" sz="1300" dirty="0">
                <a:solidFill>
                  <a:srgbClr val="194F90"/>
                </a:solidFill>
                <a:latin typeface="Open Sans" panose="020B0606030504020204" pitchFamily="34" charset="0"/>
                <a:ea typeface="Open Sans" panose="020B0606030504020204" pitchFamily="34" charset="0"/>
                <a:cs typeface="Open Sans" panose="020B0606030504020204" pitchFamily="34" charset="0"/>
              </a:rPr>
              <a:t>Code of Federal Regulations (42 CFR §422.152(g)) require that all SNPs conduct a Quality Improvement Program (QIP)  that measures the effectiveness of its MOC.</a:t>
            </a:r>
          </a:p>
          <a:p>
            <a:endParaRPr lang="en-US" sz="1300" dirty="0">
              <a:solidFill>
                <a:srgbClr val="194F9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The Clever Care QIP monitors health outcomes and implementation of SNP MOCs: Collecting SNP specific HEDIS® measures.</a:t>
            </a:r>
          </a:p>
          <a:p>
            <a:pPr marL="671513" lvl="1" indent="-214313">
              <a:spcBef>
                <a:spcPts val="600"/>
              </a:spcBef>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Meeting SNP Structure and Process standards.</a:t>
            </a:r>
          </a:p>
          <a:p>
            <a:pPr marL="671513" lvl="1" indent="-214313">
              <a:spcBef>
                <a:spcPts val="600"/>
              </a:spcBef>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Conducting QIP reviews that focus on improving clinical services as they relate to our  SNP population(i.e., Fall Prevention).</a:t>
            </a:r>
          </a:p>
          <a:p>
            <a:pPr marL="285750" indent="-285750">
              <a:spcBef>
                <a:spcPts val="1800"/>
              </a:spcBef>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Providing a chronic care improvement program for chronic disease that identifies eligible members,  intervenes to improve disease management, and evaluates program effectiveness.</a:t>
            </a:r>
          </a:p>
          <a:p>
            <a:pPr marL="285750" indent="-285750">
              <a:spcBef>
                <a:spcPts val="1800"/>
              </a:spcBef>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Collecting data to evaluate if SNP and MOC goals are met.</a:t>
            </a:r>
          </a:p>
          <a:p>
            <a:pPr marL="671513" lvl="1" indent="-214313">
              <a:spcBef>
                <a:spcPts val="600"/>
              </a:spcBef>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Using encounter data, HRAs, CAHPS, HOS and other methodologies as needed for data collection.</a:t>
            </a:r>
          </a:p>
          <a:p>
            <a:pPr marL="671513" lvl="1" indent="-214313">
              <a:spcBef>
                <a:spcPts val="600"/>
              </a:spcBef>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Actions are taken when goals are not realized.</a:t>
            </a:r>
          </a:p>
          <a:p>
            <a:pPr marL="671513" lvl="1" indent="-214313">
              <a:spcBef>
                <a:spcPts val="600"/>
              </a:spcBef>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QIC investigates to determine actions required.</a:t>
            </a:r>
          </a:p>
          <a:p>
            <a:pPr marL="1128713" lvl="2" indent="-214313">
              <a:spcBef>
                <a:spcPts val="600"/>
              </a:spcBef>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What was the root cause or factors that resulted in not meeting goals? </a:t>
            </a:r>
            <a:r>
              <a:rPr lang="en-US" sz="1200" dirty="0">
                <a:latin typeface="Open Sans" panose="020B0606030504020204" pitchFamily="34" charset="0"/>
                <a:ea typeface="Open Sans" panose="020B0606030504020204" pitchFamily="34" charset="0"/>
                <a:cs typeface="Open Sans" panose="020B0606030504020204" pitchFamily="34" charset="0"/>
              </a:rPr>
              <a:t>Time frame, goal too broad or too specific?</a:t>
            </a:r>
          </a:p>
          <a:p>
            <a:pPr>
              <a:spcBef>
                <a:spcPts val="1800"/>
              </a:spcBef>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couple of people that are standing in the grass&#10;&#10;Description automatically generated">
            <a:extLst>
              <a:ext uri="{FF2B5EF4-FFF2-40B4-BE49-F238E27FC236}">
                <a16:creationId xmlns:a16="http://schemas.microsoft.com/office/drawing/2014/main" id="{A7848123-429D-4A65-B4F4-A484410ECE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928" y="1895813"/>
            <a:ext cx="3602300" cy="4580593"/>
          </a:xfrm>
          <a:prstGeom prst="rect">
            <a:avLst/>
          </a:prstGeom>
        </p:spPr>
      </p:pic>
    </p:spTree>
    <p:extLst>
      <p:ext uri="{BB962C8B-B14F-4D97-AF65-F5344CB8AC3E}">
        <p14:creationId xmlns:p14="http://schemas.microsoft.com/office/powerpoint/2010/main" val="1881995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205106"/>
            <a:ext cx="8390890" cy="77628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45C2B1"/>
                </a:solidFill>
                <a:latin typeface="Comfortaa" pitchFamily="2" charset="0"/>
              </a:rPr>
              <a:t>Measurable Goals and Health Outcomes for the MOC </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427990" y="981394"/>
            <a:ext cx="8390890" cy="11896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The measurable goals focus on all aspects of care and health outcomes and are integrated into the performance improvement plan through ongoing monitoring and evaluation throughout the year. </a:t>
            </a:r>
          </a:p>
          <a:p>
            <a:pPr algn="l">
              <a:lnSpc>
                <a:spcPct val="120000"/>
              </a:lnSpc>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The measurable goals are evaluated against benchmarks and thresholds as available. </a:t>
            </a:r>
          </a:p>
          <a:p>
            <a:pPr algn="l">
              <a:lnSpc>
                <a:spcPct val="120000"/>
              </a:lnSpc>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The Quality Work Plan reviews the key indicators, measurable goals and benchmarks as needed. </a:t>
            </a:r>
          </a:p>
          <a:p>
            <a:pPr algn="l">
              <a:lnSpc>
                <a:spcPct val="120000"/>
              </a:lnSpc>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Goals include:</a:t>
            </a: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2"/>
          <a:stretch>
            <a:fillRect/>
          </a:stretch>
        </p:blipFill>
        <p:spPr>
          <a:xfrm>
            <a:off x="6471920" y="5970126"/>
            <a:ext cx="2499360" cy="776415"/>
          </a:xfrm>
          <a:prstGeom prst="rect">
            <a:avLst/>
          </a:prstGeom>
        </p:spPr>
      </p:pic>
      <p:pic>
        <p:nvPicPr>
          <p:cNvPr id="2" name="object 6">
            <a:extLst>
              <a:ext uri="{FF2B5EF4-FFF2-40B4-BE49-F238E27FC236}">
                <a16:creationId xmlns:a16="http://schemas.microsoft.com/office/drawing/2014/main" id="{317C4241-3111-8761-806D-8D88D3F4380B}"/>
              </a:ext>
            </a:extLst>
          </p:cNvPr>
          <p:cNvPicPr>
            <a:picLocks/>
          </p:cNvPicPr>
          <p:nvPr/>
        </p:nvPicPr>
        <p:blipFill>
          <a:blip r:embed="rId3" cstate="print"/>
          <a:stretch>
            <a:fillRect/>
          </a:stretch>
        </p:blipFill>
        <p:spPr>
          <a:xfrm>
            <a:off x="240747" y="4224969"/>
            <a:ext cx="1998727" cy="1494265"/>
          </a:xfrm>
          <a:prstGeom prst="rect">
            <a:avLst/>
          </a:prstGeom>
        </p:spPr>
      </p:pic>
      <p:grpSp>
        <p:nvGrpSpPr>
          <p:cNvPr id="3" name="object 10">
            <a:extLst>
              <a:ext uri="{FF2B5EF4-FFF2-40B4-BE49-F238E27FC236}">
                <a16:creationId xmlns:a16="http://schemas.microsoft.com/office/drawing/2014/main" id="{F1F78781-50EB-9B6A-C599-1F7709B8C466}"/>
              </a:ext>
            </a:extLst>
          </p:cNvPr>
          <p:cNvGrpSpPr/>
          <p:nvPr/>
        </p:nvGrpSpPr>
        <p:grpSpPr>
          <a:xfrm>
            <a:off x="2666631" y="3097001"/>
            <a:ext cx="1823085" cy="2622233"/>
            <a:chOff x="2162555" y="3267458"/>
            <a:chExt cx="1823085" cy="2912745"/>
          </a:xfrm>
        </p:grpSpPr>
        <p:pic>
          <p:nvPicPr>
            <p:cNvPr id="7" name="object 11">
              <a:extLst>
                <a:ext uri="{FF2B5EF4-FFF2-40B4-BE49-F238E27FC236}">
                  <a16:creationId xmlns:a16="http://schemas.microsoft.com/office/drawing/2014/main" id="{11454B99-2C6B-5191-519E-8192B327490A}"/>
                </a:ext>
              </a:extLst>
            </p:cNvPr>
            <p:cNvPicPr/>
            <p:nvPr/>
          </p:nvPicPr>
          <p:blipFill>
            <a:blip r:embed="rId4" cstate="print"/>
            <a:stretch>
              <a:fillRect/>
            </a:stretch>
          </p:blipFill>
          <p:spPr>
            <a:xfrm>
              <a:off x="2162555" y="4468367"/>
              <a:ext cx="1787651" cy="1711451"/>
            </a:xfrm>
            <a:prstGeom prst="rect">
              <a:avLst/>
            </a:prstGeom>
          </p:spPr>
        </p:pic>
        <p:pic>
          <p:nvPicPr>
            <p:cNvPr id="8" name="object 12">
              <a:extLst>
                <a:ext uri="{FF2B5EF4-FFF2-40B4-BE49-F238E27FC236}">
                  <a16:creationId xmlns:a16="http://schemas.microsoft.com/office/drawing/2014/main" id="{96BC442E-3B68-DC97-7BCA-E758A572C10E}"/>
                </a:ext>
              </a:extLst>
            </p:cNvPr>
            <p:cNvPicPr/>
            <p:nvPr/>
          </p:nvPicPr>
          <p:blipFill>
            <a:blip r:embed="rId5" cstate="print"/>
            <a:stretch>
              <a:fillRect/>
            </a:stretch>
          </p:blipFill>
          <p:spPr>
            <a:xfrm>
              <a:off x="2164079" y="3267458"/>
              <a:ext cx="1821179" cy="510524"/>
            </a:xfrm>
            <a:prstGeom prst="rect">
              <a:avLst/>
            </a:prstGeom>
          </p:spPr>
        </p:pic>
        <p:pic>
          <p:nvPicPr>
            <p:cNvPr id="9" name="object 13">
              <a:extLst>
                <a:ext uri="{FF2B5EF4-FFF2-40B4-BE49-F238E27FC236}">
                  <a16:creationId xmlns:a16="http://schemas.microsoft.com/office/drawing/2014/main" id="{8B254671-F3A8-3EA4-6E41-A6BBAD1F8405}"/>
                </a:ext>
              </a:extLst>
            </p:cNvPr>
            <p:cNvPicPr/>
            <p:nvPr/>
          </p:nvPicPr>
          <p:blipFill>
            <a:blip r:embed="rId6" cstate="print"/>
            <a:stretch>
              <a:fillRect/>
            </a:stretch>
          </p:blipFill>
          <p:spPr>
            <a:xfrm>
              <a:off x="2266187" y="3541775"/>
              <a:ext cx="1618487" cy="510539"/>
            </a:xfrm>
            <a:prstGeom prst="rect">
              <a:avLst/>
            </a:prstGeom>
          </p:spPr>
        </p:pic>
        <p:pic>
          <p:nvPicPr>
            <p:cNvPr id="10" name="object 14">
              <a:extLst>
                <a:ext uri="{FF2B5EF4-FFF2-40B4-BE49-F238E27FC236}">
                  <a16:creationId xmlns:a16="http://schemas.microsoft.com/office/drawing/2014/main" id="{A7E22D88-7816-F7C6-AEB8-1A74311A454C}"/>
                </a:ext>
              </a:extLst>
            </p:cNvPr>
            <p:cNvPicPr/>
            <p:nvPr/>
          </p:nvPicPr>
          <p:blipFill>
            <a:blip r:embed="rId7" cstate="print"/>
            <a:stretch>
              <a:fillRect/>
            </a:stretch>
          </p:blipFill>
          <p:spPr>
            <a:xfrm>
              <a:off x="2578608" y="3816095"/>
              <a:ext cx="996695" cy="510539"/>
            </a:xfrm>
            <a:prstGeom prst="rect">
              <a:avLst/>
            </a:prstGeom>
          </p:spPr>
        </p:pic>
        <p:pic>
          <p:nvPicPr>
            <p:cNvPr id="11" name="object 15">
              <a:extLst>
                <a:ext uri="{FF2B5EF4-FFF2-40B4-BE49-F238E27FC236}">
                  <a16:creationId xmlns:a16="http://schemas.microsoft.com/office/drawing/2014/main" id="{F3AC6C34-0FD5-E167-9796-DB5C06558D1F}"/>
                </a:ext>
              </a:extLst>
            </p:cNvPr>
            <p:cNvPicPr/>
            <p:nvPr/>
          </p:nvPicPr>
          <p:blipFill>
            <a:blip r:embed="rId8" cstate="print"/>
            <a:stretch>
              <a:fillRect/>
            </a:stretch>
          </p:blipFill>
          <p:spPr>
            <a:xfrm>
              <a:off x="2391155" y="4090418"/>
              <a:ext cx="1370075" cy="510524"/>
            </a:xfrm>
            <a:prstGeom prst="rect">
              <a:avLst/>
            </a:prstGeom>
          </p:spPr>
        </p:pic>
        <p:pic>
          <p:nvPicPr>
            <p:cNvPr id="12" name="object 16">
              <a:extLst>
                <a:ext uri="{FF2B5EF4-FFF2-40B4-BE49-F238E27FC236}">
                  <a16:creationId xmlns:a16="http://schemas.microsoft.com/office/drawing/2014/main" id="{8DD327E4-BFE9-A3EA-A814-E47BBC8A94E6}"/>
                </a:ext>
              </a:extLst>
            </p:cNvPr>
            <p:cNvPicPr/>
            <p:nvPr/>
          </p:nvPicPr>
          <p:blipFill>
            <a:blip r:embed="rId9" cstate="print"/>
            <a:stretch>
              <a:fillRect/>
            </a:stretch>
          </p:blipFill>
          <p:spPr>
            <a:xfrm>
              <a:off x="2511551" y="4364735"/>
              <a:ext cx="1077465" cy="510539"/>
            </a:xfrm>
            <a:prstGeom prst="rect">
              <a:avLst/>
            </a:prstGeom>
          </p:spPr>
        </p:pic>
      </p:grpSp>
      <p:pic>
        <p:nvPicPr>
          <p:cNvPr id="13" name="object 18">
            <a:extLst>
              <a:ext uri="{FF2B5EF4-FFF2-40B4-BE49-F238E27FC236}">
                <a16:creationId xmlns:a16="http://schemas.microsoft.com/office/drawing/2014/main" id="{7A6E830F-4FE6-7399-6EF5-14C5369D17E2}"/>
              </a:ext>
            </a:extLst>
          </p:cNvPr>
          <p:cNvPicPr/>
          <p:nvPr/>
        </p:nvPicPr>
        <p:blipFill>
          <a:blip r:embed="rId10" cstate="print"/>
          <a:stretch>
            <a:fillRect/>
          </a:stretch>
        </p:blipFill>
        <p:spPr>
          <a:xfrm>
            <a:off x="4708019" y="4553374"/>
            <a:ext cx="1865376" cy="1165860"/>
          </a:xfrm>
          <a:prstGeom prst="rect">
            <a:avLst/>
          </a:prstGeom>
        </p:spPr>
      </p:pic>
      <p:pic>
        <p:nvPicPr>
          <p:cNvPr id="14" name="object 2">
            <a:extLst>
              <a:ext uri="{FF2B5EF4-FFF2-40B4-BE49-F238E27FC236}">
                <a16:creationId xmlns:a16="http://schemas.microsoft.com/office/drawing/2014/main" id="{0C16E84B-46DF-4259-6CD7-0B90ED2ED9FE}"/>
              </a:ext>
            </a:extLst>
          </p:cNvPr>
          <p:cNvPicPr/>
          <p:nvPr/>
        </p:nvPicPr>
        <p:blipFill>
          <a:blip r:embed="rId11" cstate="print"/>
          <a:stretch>
            <a:fillRect/>
          </a:stretch>
        </p:blipFill>
        <p:spPr>
          <a:xfrm>
            <a:off x="6719317" y="4849033"/>
            <a:ext cx="2424683" cy="870201"/>
          </a:xfrm>
          <a:prstGeom prst="rect">
            <a:avLst/>
          </a:prstGeom>
        </p:spPr>
      </p:pic>
      <p:pic>
        <p:nvPicPr>
          <p:cNvPr id="15" name="object 7">
            <a:extLst>
              <a:ext uri="{FF2B5EF4-FFF2-40B4-BE49-F238E27FC236}">
                <a16:creationId xmlns:a16="http://schemas.microsoft.com/office/drawing/2014/main" id="{10958E40-DB6E-FE8C-86F3-97551D8A9EC4}"/>
              </a:ext>
            </a:extLst>
          </p:cNvPr>
          <p:cNvPicPr/>
          <p:nvPr/>
        </p:nvPicPr>
        <p:blipFill>
          <a:blip r:embed="rId12" cstate="print"/>
          <a:stretch>
            <a:fillRect/>
          </a:stretch>
        </p:blipFill>
        <p:spPr>
          <a:xfrm>
            <a:off x="240747" y="3184078"/>
            <a:ext cx="1157959" cy="290085"/>
          </a:xfrm>
          <a:prstGeom prst="rect">
            <a:avLst/>
          </a:prstGeom>
        </p:spPr>
      </p:pic>
      <p:pic>
        <p:nvPicPr>
          <p:cNvPr id="16" name="object 8">
            <a:extLst>
              <a:ext uri="{FF2B5EF4-FFF2-40B4-BE49-F238E27FC236}">
                <a16:creationId xmlns:a16="http://schemas.microsoft.com/office/drawing/2014/main" id="{441FC097-AD46-5C69-5548-F7F157FD57A0}"/>
              </a:ext>
            </a:extLst>
          </p:cNvPr>
          <p:cNvPicPr/>
          <p:nvPr/>
        </p:nvPicPr>
        <p:blipFill>
          <a:blip r:embed="rId13" cstate="print"/>
          <a:stretch>
            <a:fillRect/>
          </a:stretch>
        </p:blipFill>
        <p:spPr>
          <a:xfrm>
            <a:off x="240747" y="3497518"/>
            <a:ext cx="1029549" cy="311398"/>
          </a:xfrm>
          <a:prstGeom prst="rect">
            <a:avLst/>
          </a:prstGeom>
        </p:spPr>
      </p:pic>
      <p:pic>
        <p:nvPicPr>
          <p:cNvPr id="17" name="object 9">
            <a:extLst>
              <a:ext uri="{FF2B5EF4-FFF2-40B4-BE49-F238E27FC236}">
                <a16:creationId xmlns:a16="http://schemas.microsoft.com/office/drawing/2014/main" id="{8F99969F-7B11-F172-34DF-B6F31D6B9DE7}"/>
              </a:ext>
            </a:extLst>
          </p:cNvPr>
          <p:cNvPicPr/>
          <p:nvPr/>
        </p:nvPicPr>
        <p:blipFill>
          <a:blip r:embed="rId14" cstate="print"/>
          <a:stretch>
            <a:fillRect/>
          </a:stretch>
        </p:blipFill>
        <p:spPr>
          <a:xfrm>
            <a:off x="216026" y="3890216"/>
            <a:ext cx="1287611" cy="290085"/>
          </a:xfrm>
          <a:prstGeom prst="rect">
            <a:avLst/>
          </a:prstGeom>
        </p:spPr>
      </p:pic>
      <p:pic>
        <p:nvPicPr>
          <p:cNvPr id="18" name="object 19">
            <a:extLst>
              <a:ext uri="{FF2B5EF4-FFF2-40B4-BE49-F238E27FC236}">
                <a16:creationId xmlns:a16="http://schemas.microsoft.com/office/drawing/2014/main" id="{2A92CE86-50C1-17D4-77D4-B1C6332B93B7}"/>
              </a:ext>
            </a:extLst>
          </p:cNvPr>
          <p:cNvPicPr/>
          <p:nvPr/>
        </p:nvPicPr>
        <p:blipFill>
          <a:blip r:embed="rId15" cstate="print"/>
          <a:stretch>
            <a:fillRect/>
          </a:stretch>
        </p:blipFill>
        <p:spPr>
          <a:xfrm>
            <a:off x="5031298" y="3296099"/>
            <a:ext cx="1498091" cy="1083562"/>
          </a:xfrm>
          <a:prstGeom prst="rect">
            <a:avLst/>
          </a:prstGeom>
        </p:spPr>
      </p:pic>
      <p:pic>
        <p:nvPicPr>
          <p:cNvPr id="19" name="object 20">
            <a:extLst>
              <a:ext uri="{FF2B5EF4-FFF2-40B4-BE49-F238E27FC236}">
                <a16:creationId xmlns:a16="http://schemas.microsoft.com/office/drawing/2014/main" id="{AB39592B-ADD1-935B-4196-EF6403B5DDF8}"/>
              </a:ext>
            </a:extLst>
          </p:cNvPr>
          <p:cNvPicPr/>
          <p:nvPr/>
        </p:nvPicPr>
        <p:blipFill>
          <a:blip r:embed="rId16" cstate="print"/>
          <a:stretch>
            <a:fillRect/>
          </a:stretch>
        </p:blipFill>
        <p:spPr>
          <a:xfrm>
            <a:off x="7206533" y="3296099"/>
            <a:ext cx="1520951" cy="1402079"/>
          </a:xfrm>
          <a:prstGeom prst="rect">
            <a:avLst/>
          </a:prstGeom>
        </p:spPr>
      </p:pic>
    </p:spTree>
    <p:extLst>
      <p:ext uri="{BB962C8B-B14F-4D97-AF65-F5344CB8AC3E}">
        <p14:creationId xmlns:p14="http://schemas.microsoft.com/office/powerpoint/2010/main" val="788845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92E771-3276-4370-A5DD-D97B0DE2E30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86691" y="0"/>
            <a:ext cx="9174481" cy="5923280"/>
          </a:xfrm>
        </p:spPr>
      </p:pic>
      <p:sp>
        <p:nvSpPr>
          <p:cNvPr id="7" name="Subtitle 2">
            <a:extLst>
              <a:ext uri="{FF2B5EF4-FFF2-40B4-BE49-F238E27FC236}">
                <a16:creationId xmlns:a16="http://schemas.microsoft.com/office/drawing/2014/main" id="{F916D045-0B3A-4EA0-8A73-A1A690771FE3}"/>
              </a:ext>
            </a:extLst>
          </p:cNvPr>
          <p:cNvSpPr txBox="1">
            <a:spLocks/>
          </p:cNvSpPr>
          <p:nvPr/>
        </p:nvSpPr>
        <p:spPr>
          <a:xfrm>
            <a:off x="337818" y="633900"/>
            <a:ext cx="8125461" cy="294195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ffectLst/>
                <a:ea typeface="Calibri" panose="020F0502020204030204" pitchFamily="34" charset="0"/>
                <a:cs typeface="Times New Roman" panose="02020603050405020304" pitchFamily="18" charset="0"/>
              </a:rPr>
              <a:t>Evaluating member satisfaction is a top priority for Clever Care. This information is used to identify what is working well and any areas of opportunities. Member perception and experience assist with creating and updating programs, process, and workflows to allow for a better member experience. The following surveys will be utilized to measure member satisfaction.</a:t>
            </a:r>
          </a:p>
          <a:p>
            <a:pPr marL="742950" lvl="1" indent="-285750"/>
            <a:r>
              <a:rPr lang="en-US" dirty="0">
                <a:cs typeface="Times New Roman" panose="02020603050405020304" pitchFamily="18" charset="0"/>
              </a:rPr>
              <a:t>Case Management Satisfaction Survey</a:t>
            </a:r>
          </a:p>
          <a:p>
            <a:pPr marL="742950" lvl="1" indent="-285750"/>
            <a:r>
              <a:rPr lang="en-US" dirty="0"/>
              <a:t>Health Outcomes Survey (HOS) </a:t>
            </a:r>
          </a:p>
          <a:p>
            <a:pPr marL="742950" lvl="1" indent="-285750"/>
            <a:r>
              <a:rPr lang="en-US" dirty="0"/>
              <a:t>Medicare Advantage Prescription Drug Plan Consumer Assessment of Healthcare Providers and Systems (MA-PD CAHPS) </a:t>
            </a:r>
          </a:p>
        </p:txBody>
      </p:sp>
      <p:sp>
        <p:nvSpPr>
          <p:cNvPr id="2" name="TextBox 1">
            <a:extLst>
              <a:ext uri="{FF2B5EF4-FFF2-40B4-BE49-F238E27FC236}">
                <a16:creationId xmlns:a16="http://schemas.microsoft.com/office/drawing/2014/main" id="{50FE5F9F-9ACB-4860-8667-771C85C58DFD}"/>
              </a:ext>
            </a:extLst>
          </p:cNvPr>
          <p:cNvSpPr txBox="1"/>
          <p:nvPr/>
        </p:nvSpPr>
        <p:spPr>
          <a:xfrm>
            <a:off x="-113122" y="247650"/>
            <a:ext cx="8983745" cy="461665"/>
          </a:xfrm>
          <a:prstGeom prst="rect">
            <a:avLst/>
          </a:prstGeom>
          <a:noFill/>
        </p:spPr>
        <p:txBody>
          <a:bodyPr wrap="square" rtlCol="0">
            <a:spAutoFit/>
          </a:bodyPr>
          <a:lstStyle/>
          <a:p>
            <a:pPr algn="ctr"/>
            <a:r>
              <a:rPr lang="en-US" sz="2400" b="1" dirty="0"/>
              <a:t>Measuring Patient Experience and Care (SNP Member Satisfaction) </a:t>
            </a:r>
          </a:p>
        </p:txBody>
      </p:sp>
    </p:spTree>
    <p:extLst>
      <p:ext uri="{BB962C8B-B14F-4D97-AF65-F5344CB8AC3E}">
        <p14:creationId xmlns:p14="http://schemas.microsoft.com/office/powerpoint/2010/main" val="1372322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540203A-F05C-456B-822D-3D1D260A5E3A}"/>
              </a:ext>
            </a:extLst>
          </p:cNvPr>
          <p:cNvGrpSpPr/>
          <p:nvPr/>
        </p:nvGrpSpPr>
        <p:grpSpPr>
          <a:xfrm>
            <a:off x="180974" y="256540"/>
            <a:ext cx="8780146" cy="6344920"/>
            <a:chOff x="180974" y="256540"/>
            <a:chExt cx="8780146" cy="6344920"/>
          </a:xfrm>
        </p:grpSpPr>
        <p:sp>
          <p:nvSpPr>
            <p:cNvPr id="4" name="Rectangle 3">
              <a:extLst>
                <a:ext uri="{FF2B5EF4-FFF2-40B4-BE49-F238E27FC236}">
                  <a16:creationId xmlns:a16="http://schemas.microsoft.com/office/drawing/2014/main" id="{50E4ECFA-344B-48E4-8A9B-BBE6584D552C}"/>
                </a:ext>
              </a:extLst>
            </p:cNvPr>
            <p:cNvSpPr/>
            <p:nvPr/>
          </p:nvSpPr>
          <p:spPr>
            <a:xfrm>
              <a:off x="180974" y="3401060"/>
              <a:ext cx="8778240" cy="320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in a yellow flower&#10;&#10;Description automatically generated">
              <a:extLst>
                <a:ext uri="{FF2B5EF4-FFF2-40B4-BE49-F238E27FC236}">
                  <a16:creationId xmlns:a16="http://schemas.microsoft.com/office/drawing/2014/main" id="{0D613A54-3A6D-4E50-8BFD-3FDAD9ED1A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880" y="256540"/>
              <a:ext cx="8778240" cy="3764276"/>
            </a:xfrm>
            <a:prstGeom prst="rect">
              <a:avLst/>
            </a:prstGeom>
          </p:spPr>
        </p:pic>
      </p:grpSp>
      <p:pic>
        <p:nvPicPr>
          <p:cNvPr id="22" name="Picture 21">
            <a:extLst>
              <a:ext uri="{FF2B5EF4-FFF2-40B4-BE49-F238E27FC236}">
                <a16:creationId xmlns:a16="http://schemas.microsoft.com/office/drawing/2014/main" id="{11D2A0E0-A5B2-49AD-867A-85A500181AF6}"/>
              </a:ext>
            </a:extLst>
          </p:cNvPr>
          <p:cNvPicPr>
            <a:picLocks noChangeAspect="1"/>
          </p:cNvPicPr>
          <p:nvPr/>
        </p:nvPicPr>
        <p:blipFill>
          <a:blip r:embed="rId3"/>
          <a:stretch>
            <a:fillRect/>
          </a:stretch>
        </p:blipFill>
        <p:spPr>
          <a:xfrm>
            <a:off x="3193733" y="373815"/>
            <a:ext cx="2375534" cy="737949"/>
          </a:xfrm>
          <a:prstGeom prst="rect">
            <a:avLst/>
          </a:prstGeom>
        </p:spPr>
      </p:pic>
      <p:sp>
        <p:nvSpPr>
          <p:cNvPr id="8" name="Subtitle 7">
            <a:extLst>
              <a:ext uri="{FF2B5EF4-FFF2-40B4-BE49-F238E27FC236}">
                <a16:creationId xmlns:a16="http://schemas.microsoft.com/office/drawing/2014/main" id="{1C86090F-CDFC-4AE5-8A0F-C616128F2C83}"/>
              </a:ext>
            </a:extLst>
          </p:cNvPr>
          <p:cNvSpPr>
            <a:spLocks noGrp="1"/>
          </p:cNvSpPr>
          <p:nvPr>
            <p:ph type="subTitle" idx="1"/>
          </p:nvPr>
        </p:nvSpPr>
        <p:spPr>
          <a:xfrm>
            <a:off x="1141093" y="4256283"/>
            <a:ext cx="6964681" cy="2043229"/>
          </a:xfrm>
        </p:spPr>
        <p:txBody>
          <a:bodyPr>
            <a:normAutofit fontScale="77500" lnSpcReduction="20000"/>
          </a:bodyPr>
          <a:lstStyle/>
          <a:p>
            <a:r>
              <a:rPr lang="en-US" dirty="0"/>
              <a:t>It is imperative that all directors, officers, employees and vendors comply with the standards contained in the Code of Conduct, immediately report any perceived violations and assist in investigating any allegations of wrong doing in keeping with Clever Care’s policy to prevent the occurrence of unethical or unlawful behavior, to halt such behavior as soon as reasonably possible after its discovery, and to discipline directors, officers, employees, or vendors who violate the standards contained in the Code. This includes anyone who fails to report a known violation. </a:t>
            </a:r>
          </a:p>
        </p:txBody>
      </p:sp>
    </p:spTree>
    <p:extLst>
      <p:ext uri="{BB962C8B-B14F-4D97-AF65-F5344CB8AC3E}">
        <p14:creationId xmlns:p14="http://schemas.microsoft.com/office/powerpoint/2010/main" val="346203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8836D-7B2A-4EF0-BCB1-224037E080C3}"/>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b="-1"/>
          <a:stretch/>
        </p:blipFill>
        <p:spPr>
          <a:xfrm>
            <a:off x="9236" y="0"/>
            <a:ext cx="8054109" cy="6857990"/>
          </a:xfrm>
          <a:prstGeom prst="rect">
            <a:avLst/>
          </a:prstGeom>
        </p:spPr>
      </p:pic>
      <p:sp>
        <p:nvSpPr>
          <p:cNvPr id="10" name="Rectangle 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619048"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F18DAD7-88AC-4FDB-BA1F-B80964A3AAF9}"/>
              </a:ext>
            </a:extLst>
          </p:cNvPr>
          <p:cNvSpPr txBox="1">
            <a:spLocks/>
          </p:cNvSpPr>
          <p:nvPr/>
        </p:nvSpPr>
        <p:spPr>
          <a:xfrm>
            <a:off x="1782620" y="240864"/>
            <a:ext cx="5857222"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500" dirty="0">
                <a:solidFill>
                  <a:srgbClr val="45C2B1"/>
                </a:solidFill>
                <a:latin typeface="Comfortaa" pitchFamily="2" charset="0"/>
              </a:rPr>
              <a:t>Model of Care (MOC)</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1080655" y="1505527"/>
            <a:ext cx="7697585" cy="43892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 algn="l"/>
            <a:r>
              <a:rPr lang="en-US" sz="1800" dirty="0">
                <a:solidFill>
                  <a:srgbClr val="194F90"/>
                </a:solidFill>
                <a:latin typeface="Open Sans" panose="020B0606030504020204" pitchFamily="34" charset="0"/>
                <a:ea typeface="Open Sans" panose="020B0606030504020204" pitchFamily="34" charset="0"/>
                <a:cs typeface="Open Sans" panose="020B0606030504020204" pitchFamily="34" charset="0"/>
              </a:rPr>
              <a:t>Medicare Advantage (MA) Special Needs Plans (SNPs) are designed for specific groups of members with special health care needs. CMS has defined three types of SNPs that serve the following types of members:</a:t>
            </a:r>
          </a:p>
          <a:p>
            <a:pPr marL="742950" lvl="1" indent="-228600" algn="l">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Chronic Condition SNP (C-SNP)</a:t>
            </a:r>
          </a:p>
          <a:p>
            <a:pPr marL="742950" lvl="1" indent="-228600" algn="l">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Dual Eligible SNP (D-SNP) </a:t>
            </a:r>
          </a:p>
          <a:p>
            <a:pPr marL="742950" lvl="1" indent="-228600" algn="l">
              <a:buFont typeface="Arial" panose="020B0604020202020204" pitchFamily="34" charset="0"/>
              <a:buChar char="•"/>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 Institutional SNP (I-SNP)</a:t>
            </a:r>
          </a:p>
          <a:p>
            <a:pPr marL="514350" lvl="1" algn="l"/>
            <a:endPar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endParaRPr>
          </a:p>
          <a:p>
            <a:pPr marL="57150" algn="l"/>
            <a:r>
              <a:rPr lang="en-US" sz="1800" dirty="0">
                <a:solidFill>
                  <a:srgbClr val="194F90"/>
                </a:solidFill>
                <a:latin typeface="Open Sans" panose="020B0606030504020204" pitchFamily="34" charset="0"/>
                <a:ea typeface="Open Sans" panose="020B0606030504020204" pitchFamily="34" charset="0"/>
                <a:cs typeface="Open Sans" panose="020B0606030504020204" pitchFamily="34" charset="0"/>
              </a:rPr>
              <a:t>The MOC is a vital quality improvement tool and integral component for ensuring that the unique needs of each enrollee are identified by the SNP and addressed through the plan’s care management practices.</a:t>
            </a:r>
          </a:p>
        </p:txBody>
      </p:sp>
      <p:pic>
        <p:nvPicPr>
          <p:cNvPr id="7" name="Picture 6">
            <a:extLst>
              <a:ext uri="{FF2B5EF4-FFF2-40B4-BE49-F238E27FC236}">
                <a16:creationId xmlns:a16="http://schemas.microsoft.com/office/drawing/2014/main" id="{C93AC0DB-36BA-42DE-803E-FF43FB06D503}"/>
              </a:ext>
            </a:extLst>
          </p:cNvPr>
          <p:cNvPicPr>
            <a:picLocks noChangeAspect="1"/>
          </p:cNvPicPr>
          <p:nvPr/>
        </p:nvPicPr>
        <p:blipFill>
          <a:blip r:embed="rId3"/>
          <a:stretch>
            <a:fillRect/>
          </a:stretch>
        </p:blipFill>
        <p:spPr>
          <a:xfrm>
            <a:off x="6471920" y="5970126"/>
            <a:ext cx="2499360" cy="776415"/>
          </a:xfrm>
          <a:prstGeom prst="rect">
            <a:avLst/>
          </a:prstGeom>
        </p:spPr>
      </p:pic>
    </p:spTree>
    <p:extLst>
      <p:ext uri="{BB962C8B-B14F-4D97-AF65-F5344CB8AC3E}">
        <p14:creationId xmlns:p14="http://schemas.microsoft.com/office/powerpoint/2010/main" val="3915147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361954" y="3770947"/>
            <a:ext cx="2468166" cy="24526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100" dirty="0">
                <a:solidFill>
                  <a:srgbClr val="45C2B1"/>
                </a:solidFill>
                <a:latin typeface="Comfortaa" pitchFamily="2" charset="0"/>
              </a:rPr>
              <a:t>Ongoing Performance Improvement Evaluation of the MOC</a:t>
            </a:r>
          </a:p>
        </p:txBody>
      </p:sp>
      <p:pic>
        <p:nvPicPr>
          <p:cNvPr id="3" name="Picture 2" descr="A variety of food on a table&#10;&#10;Description automatically generated">
            <a:extLst>
              <a:ext uri="{FF2B5EF4-FFF2-40B4-BE49-F238E27FC236}">
                <a16:creationId xmlns:a16="http://schemas.microsoft.com/office/drawing/2014/main" id="{3E3B34DA-FCD5-4CF4-8F9F-EE72847F6F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2543810" y="3573742"/>
            <a:ext cx="5614060" cy="77641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 algn="l"/>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Tools that Clever Care uses to gather quality performance indicators and measures to support ongoing improvement of the MOC include: </a:t>
            </a:r>
          </a:p>
        </p:txBody>
      </p:sp>
      <p:pic>
        <p:nvPicPr>
          <p:cNvPr id="6" name="Picture 5">
            <a:extLst>
              <a:ext uri="{FF2B5EF4-FFF2-40B4-BE49-F238E27FC236}">
                <a16:creationId xmlns:a16="http://schemas.microsoft.com/office/drawing/2014/main" id="{950E3C23-5636-4A83-9D12-118E14E316E2}"/>
              </a:ext>
            </a:extLst>
          </p:cNvPr>
          <p:cNvPicPr>
            <a:picLocks noChangeAspect="1"/>
          </p:cNvPicPr>
          <p:nvPr/>
        </p:nvPicPr>
        <p:blipFill>
          <a:blip r:embed="rId3"/>
          <a:stretch>
            <a:fillRect/>
          </a:stretch>
        </p:blipFill>
        <p:spPr>
          <a:xfrm>
            <a:off x="6471920" y="5970126"/>
            <a:ext cx="2499360" cy="776415"/>
          </a:xfrm>
          <a:prstGeom prst="rect">
            <a:avLst/>
          </a:prstGeom>
        </p:spPr>
      </p:pic>
      <p:graphicFrame>
        <p:nvGraphicFramePr>
          <p:cNvPr id="18" name="Diagram 17">
            <a:extLst>
              <a:ext uri="{FF2B5EF4-FFF2-40B4-BE49-F238E27FC236}">
                <a16:creationId xmlns:a16="http://schemas.microsoft.com/office/drawing/2014/main" id="{E132DEB1-3792-A298-A02F-26A54DD10B44}"/>
              </a:ext>
            </a:extLst>
          </p:cNvPr>
          <p:cNvGraphicFramePr/>
          <p:nvPr>
            <p:extLst>
              <p:ext uri="{D42A27DB-BD31-4B8C-83A1-F6EECF244321}">
                <p14:modId xmlns:p14="http://schemas.microsoft.com/office/powerpoint/2010/main" val="4026583494"/>
              </p:ext>
            </p:extLst>
          </p:nvPr>
        </p:nvGraphicFramePr>
        <p:xfrm>
          <a:off x="2826346" y="3653406"/>
          <a:ext cx="6020047" cy="2956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4262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205106"/>
            <a:ext cx="8390890" cy="7762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dirty="0">
                <a:solidFill>
                  <a:srgbClr val="45C2B1"/>
                </a:solidFill>
                <a:latin typeface="Comfortaa" pitchFamily="2" charset="0"/>
              </a:rPr>
              <a:t>Dissemination of SNP Quality Performance Related to the MOC</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427990" y="981394"/>
            <a:ext cx="8390890" cy="48647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100" dirty="0">
                <a:solidFill>
                  <a:srgbClr val="194F90"/>
                </a:solidFill>
                <a:latin typeface="Open Sans" panose="020B0606030504020204" pitchFamily="34" charset="0"/>
                <a:ea typeface="Open Sans" panose="020B0606030504020204" pitchFamily="34" charset="0"/>
                <a:cs typeface="Open Sans" panose="020B0606030504020204" pitchFamily="34" charset="0"/>
              </a:rPr>
              <a:t>Quality program activities are communicated, including quality improvement performance results and MOC analysis to multiple stakeholders at least annually. Methods of communication are as follows: </a:t>
            </a:r>
          </a:p>
          <a:p>
            <a:pPr marL="111125"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Website postings </a:t>
            </a:r>
          </a:p>
          <a:p>
            <a:pPr marL="111125"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Formal, scheduled routine meetings</a:t>
            </a:r>
          </a:p>
          <a:p>
            <a:pPr marL="568325" lvl="1"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Board of Director meetings </a:t>
            </a:r>
          </a:p>
          <a:p>
            <a:pPr marL="568325" lvl="1"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Case Management Meetings </a:t>
            </a:r>
          </a:p>
          <a:p>
            <a:pPr marL="568325" lvl="1"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Quality Workgroup meetings </a:t>
            </a:r>
          </a:p>
          <a:p>
            <a:pPr marL="568325" lvl="1"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QMC meetings </a:t>
            </a:r>
          </a:p>
          <a:p>
            <a:pPr marL="568325" lvl="1"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Management Team meetings </a:t>
            </a:r>
          </a:p>
          <a:p>
            <a:pPr marL="568325" lvl="1"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Provider Learning Sessions </a:t>
            </a:r>
          </a:p>
          <a:p>
            <a:pPr marL="568325" lvl="1"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Face-to-Face Clinic Visits </a:t>
            </a:r>
          </a:p>
          <a:p>
            <a:pPr marL="111125"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Member Stakeholder Committee meetings, with members, caregivers, and providers  </a:t>
            </a:r>
          </a:p>
          <a:p>
            <a:pPr marL="111125"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Written communication </a:t>
            </a:r>
          </a:p>
          <a:p>
            <a:pPr marL="568325" lvl="1"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Provider newsletter/communication</a:t>
            </a:r>
          </a:p>
          <a:p>
            <a:pPr marL="568325" lvl="1"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Formal analysis reports sent annually to providers, QMC, Board of Directors, and external regulators </a:t>
            </a:r>
          </a:p>
          <a:p>
            <a:pPr marL="111125" indent="-111125" algn="l">
              <a:lnSpc>
                <a:spcPct val="100000"/>
              </a:lnSpc>
              <a:buFont typeface="Arial" panose="020B0604020202020204" pitchFamily="34" charset="0"/>
              <a:buChar char="•"/>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Ad hoc communication with stakeholders through other electronic means such as email, the web portal, and/or scheduled webinar or face-to-face trainings</a:t>
            </a:r>
          </a:p>
          <a:p>
            <a:pPr algn="l">
              <a:lnSpc>
                <a:spcPct val="100000"/>
              </a:lnSpc>
            </a:pPr>
            <a:r>
              <a:rPr lang="en-US"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The quality improvement performance results at also communicated least annually via the Annual Report, which is included in the member newsletter mailed to all members. Targeted mailings, and website postings are used to communicate other pertinent quality improvement information to members. Annually, members receive a summary of the Model of Care focusing on how the Model of Care can be used to improve their health outcomes.</a:t>
            </a:r>
          </a:p>
          <a:p>
            <a:pPr marL="111125" indent="-111125" algn="l">
              <a:lnSpc>
                <a:spcPct val="100000"/>
              </a:lnSpc>
              <a:buFont typeface="Arial" panose="020B0604020202020204" pitchFamily="34" charset="0"/>
              <a:buChar char="•"/>
            </a:pPr>
            <a:endPar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1125" indent="-111125" algn="l">
              <a:lnSpc>
                <a:spcPct val="100000"/>
              </a:lnSpc>
              <a:buFont typeface="Arial" panose="020B0604020202020204" pitchFamily="34" charset="0"/>
              <a:buChar char="•"/>
            </a:pPr>
            <a:endPar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lnSpc>
                <a:spcPct val="120000"/>
              </a:lnSpc>
              <a:spcBef>
                <a:spcPts val="1800"/>
              </a:spcBef>
            </a:pPr>
            <a:endParaRPr lang="en-US" sz="1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2"/>
          <a:stretch>
            <a:fillRect/>
          </a:stretch>
        </p:blipFill>
        <p:spPr>
          <a:xfrm>
            <a:off x="6471920" y="5970126"/>
            <a:ext cx="2499360" cy="776415"/>
          </a:xfrm>
          <a:prstGeom prst="rect">
            <a:avLst/>
          </a:prstGeom>
        </p:spPr>
      </p:pic>
    </p:spTree>
    <p:extLst>
      <p:ext uri="{BB962C8B-B14F-4D97-AF65-F5344CB8AC3E}">
        <p14:creationId xmlns:p14="http://schemas.microsoft.com/office/powerpoint/2010/main" val="3050448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179354"/>
            <a:ext cx="839089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45C2B1"/>
                </a:solidFill>
                <a:latin typeface="Comfortaa" pitchFamily="2" charset="0"/>
              </a:rPr>
              <a:t>Summary</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427990" y="996633"/>
            <a:ext cx="8390890" cy="3136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The Model of Care requires all of us to work together to benefit our members through: </a:t>
            </a:r>
          </a:p>
          <a:p>
            <a:pPr algn="l">
              <a:lnSpc>
                <a:spcPct val="120000"/>
              </a:lnSpc>
            </a:pPr>
            <a:endPar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2"/>
          <a:stretch>
            <a:fillRect/>
          </a:stretch>
        </p:blipFill>
        <p:spPr>
          <a:xfrm>
            <a:off x="6471920" y="5970126"/>
            <a:ext cx="2499360" cy="776415"/>
          </a:xfrm>
          <a:prstGeom prst="rect">
            <a:avLst/>
          </a:prstGeom>
        </p:spPr>
      </p:pic>
      <p:pic>
        <p:nvPicPr>
          <p:cNvPr id="19" name="Picture 18">
            <a:extLst>
              <a:ext uri="{FF2B5EF4-FFF2-40B4-BE49-F238E27FC236}">
                <a16:creationId xmlns:a16="http://schemas.microsoft.com/office/drawing/2014/main" id="{1269D282-630A-13BD-AD69-2C4499FCEB8B}"/>
              </a:ext>
            </a:extLst>
          </p:cNvPr>
          <p:cNvPicPr>
            <a:picLocks noChangeAspect="1"/>
          </p:cNvPicPr>
          <p:nvPr/>
        </p:nvPicPr>
        <p:blipFill>
          <a:blip r:embed="rId3"/>
          <a:stretch>
            <a:fillRect/>
          </a:stretch>
        </p:blipFill>
        <p:spPr>
          <a:xfrm>
            <a:off x="320826" y="1310326"/>
            <a:ext cx="8390890" cy="4693387"/>
          </a:xfrm>
          <a:prstGeom prst="rect">
            <a:avLst/>
          </a:prstGeom>
        </p:spPr>
      </p:pic>
    </p:spTree>
    <p:extLst>
      <p:ext uri="{BB962C8B-B14F-4D97-AF65-F5344CB8AC3E}">
        <p14:creationId xmlns:p14="http://schemas.microsoft.com/office/powerpoint/2010/main" val="1612589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F240-0A8D-4860-B6E2-61342499F8E2}"/>
              </a:ext>
            </a:extLst>
          </p:cNvPr>
          <p:cNvSpPr>
            <a:spLocks noGrp="1"/>
          </p:cNvSpPr>
          <p:nvPr>
            <p:ph type="title"/>
          </p:nvPr>
        </p:nvSpPr>
        <p:spPr>
          <a:xfrm>
            <a:off x="3724072" y="629268"/>
            <a:ext cx="4939868" cy="1286160"/>
          </a:xfrm>
        </p:spPr>
        <p:txBody>
          <a:bodyPr anchor="b">
            <a:normAutofit/>
          </a:bodyPr>
          <a:lstStyle/>
          <a:p>
            <a:r>
              <a:rPr lang="en-US" dirty="0"/>
              <a:t>Thank You</a:t>
            </a:r>
          </a:p>
        </p:txBody>
      </p:sp>
      <p:sp>
        <p:nvSpPr>
          <p:cNvPr id="3" name="Content Placeholder 2">
            <a:extLst>
              <a:ext uri="{FF2B5EF4-FFF2-40B4-BE49-F238E27FC236}">
                <a16:creationId xmlns:a16="http://schemas.microsoft.com/office/drawing/2014/main" id="{4EA63D57-8AD7-4271-A9E0-8371B440E0AF}"/>
              </a:ext>
            </a:extLst>
          </p:cNvPr>
          <p:cNvSpPr>
            <a:spLocks noGrp="1"/>
          </p:cNvSpPr>
          <p:nvPr>
            <p:ph idx="1"/>
          </p:nvPr>
        </p:nvSpPr>
        <p:spPr>
          <a:xfrm>
            <a:off x="3724073" y="2438400"/>
            <a:ext cx="4939867" cy="3785419"/>
          </a:xfrm>
        </p:spPr>
        <p:txBody>
          <a:bodyPr>
            <a:normAutofit/>
          </a:bodyPr>
          <a:lstStyle/>
          <a:p>
            <a:pPr marL="0" indent="0">
              <a:buNone/>
            </a:pPr>
            <a:r>
              <a:rPr lang="en-US" sz="1700" b="1" dirty="0"/>
              <a:t>Thank you for participating in the Clever Care SNP MOC Training Program</a:t>
            </a:r>
          </a:p>
          <a:p>
            <a:pPr>
              <a:buFont typeface="Wingdings" panose="05000000000000000000" pitchFamily="2" charset="2"/>
              <a:buChar char="q"/>
            </a:pPr>
            <a:r>
              <a:rPr lang="en-US" sz="1700" b="1" dirty="0"/>
              <a:t>To document completion of this training, please complete the following steps:</a:t>
            </a:r>
          </a:p>
          <a:p>
            <a:pPr marL="0" indent="0">
              <a:buNone/>
            </a:pPr>
            <a:r>
              <a:rPr lang="en-US" sz="1700" dirty="0"/>
              <a:t>Complete the following forms</a:t>
            </a:r>
          </a:p>
          <a:p>
            <a:pPr lvl="2"/>
            <a:r>
              <a:rPr lang="en-US" sz="1700" dirty="0"/>
              <a:t>MOC Training Attestation Form</a:t>
            </a:r>
          </a:p>
          <a:p>
            <a:pPr lvl="2"/>
            <a:r>
              <a:rPr lang="en-US" sz="1700" dirty="0"/>
              <a:t>MOC Training Evaluation Form</a:t>
            </a:r>
          </a:p>
          <a:p>
            <a:pPr marL="0" indent="0">
              <a:buNone/>
            </a:pPr>
            <a:r>
              <a:rPr lang="en-US" sz="1700" dirty="0"/>
              <a:t>Email forms to </a:t>
            </a:r>
            <a:r>
              <a:rPr lang="en-US" sz="1700" dirty="0">
                <a:hlinkClick r:id="rId2"/>
              </a:rPr>
              <a:t>caremanagement@ccmapd.com</a:t>
            </a:r>
            <a:r>
              <a:rPr lang="en-US" sz="1700" dirty="0"/>
              <a:t> </a:t>
            </a:r>
          </a:p>
          <a:p>
            <a:pPr marL="0" indent="0">
              <a:buNone/>
            </a:pPr>
            <a:endParaRPr lang="en-US" sz="1700" dirty="0"/>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2AE4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F5F11A6-6D7F-044C-390B-3C4BC1050D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384223" cy="6858000"/>
          </a:xfrm>
          <a:prstGeom prst="rect">
            <a:avLst/>
          </a:prstGeom>
        </p:spPr>
      </p:pic>
    </p:spTree>
    <p:extLst>
      <p:ext uri="{BB962C8B-B14F-4D97-AF65-F5344CB8AC3E}">
        <p14:creationId xmlns:p14="http://schemas.microsoft.com/office/powerpoint/2010/main" val="153859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3475990" y="174940"/>
            <a:ext cx="5495398"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2800" dirty="0">
                <a:solidFill>
                  <a:srgbClr val="45C2B1"/>
                </a:solidFill>
                <a:latin typeface="Comfortaa" pitchFamily="2" charset="0"/>
              </a:rPr>
              <a:t>Clever Care Special Needs Program </a:t>
            </a:r>
          </a:p>
        </p:txBody>
      </p:sp>
      <p:pic>
        <p:nvPicPr>
          <p:cNvPr id="7" name="Picture 6">
            <a:extLst>
              <a:ext uri="{FF2B5EF4-FFF2-40B4-BE49-F238E27FC236}">
                <a16:creationId xmlns:a16="http://schemas.microsoft.com/office/drawing/2014/main" id="{BB783E28-EBC6-481C-A9D2-BAA6D793179F}"/>
              </a:ext>
            </a:extLst>
          </p:cNvPr>
          <p:cNvPicPr>
            <a:picLocks noChangeAspect="1"/>
          </p:cNvPicPr>
          <p:nvPr/>
        </p:nvPicPr>
        <p:blipFill>
          <a:blip r:embed="rId2"/>
          <a:stretch>
            <a:fillRect/>
          </a:stretch>
        </p:blipFill>
        <p:spPr>
          <a:xfrm>
            <a:off x="6471811" y="5975986"/>
            <a:ext cx="2499577" cy="780356"/>
          </a:xfrm>
          <a:prstGeom prst="rect">
            <a:avLst/>
          </a:prstGeom>
        </p:spPr>
      </p:pic>
      <p:pic>
        <p:nvPicPr>
          <p:cNvPr id="8" name="Picture 7" descr="A picture containing grass, outdoor, table, sitting&#10;&#10;Description automatically generated">
            <a:extLst>
              <a:ext uri="{FF2B5EF4-FFF2-40B4-BE49-F238E27FC236}">
                <a16:creationId xmlns:a16="http://schemas.microsoft.com/office/drawing/2014/main" id="{AEAE48AC-F5DE-42DD-B9E5-EE6100F400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0"/>
            <a:ext cx="3434080" cy="6867178"/>
          </a:xfrm>
          <a:prstGeom prst="rect">
            <a:avLst/>
          </a:prstGeom>
        </p:spPr>
      </p:pic>
      <p:sp>
        <p:nvSpPr>
          <p:cNvPr id="6" name="TextBox 5">
            <a:extLst>
              <a:ext uri="{FF2B5EF4-FFF2-40B4-BE49-F238E27FC236}">
                <a16:creationId xmlns:a16="http://schemas.microsoft.com/office/drawing/2014/main" id="{7E80CBEB-0ECC-4A6B-9A57-419423F81E76}"/>
              </a:ext>
            </a:extLst>
          </p:cNvPr>
          <p:cNvSpPr txBox="1"/>
          <p:nvPr/>
        </p:nvSpPr>
        <p:spPr>
          <a:xfrm>
            <a:off x="3597598" y="1143254"/>
            <a:ext cx="4835202" cy="5073184"/>
          </a:xfrm>
          <a:prstGeom prst="rect">
            <a:avLst/>
          </a:prstGeom>
          <a:noFill/>
        </p:spPr>
        <p:txBody>
          <a:bodyPr wrap="square" rtlCol="0">
            <a:spAutoFit/>
          </a:bodyPr>
          <a:lstStyle/>
          <a:p>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Clever Care’s MOC is designed to ensure the provision and coordination of specialized  services meet the needs of the SNP eligible beneficiaries by integrating benefits and coordinating care for members enrolled in Clever Care’s Special Needs Plan. </a:t>
            </a:r>
          </a:p>
          <a:p>
            <a:pPr>
              <a:spcBef>
                <a:spcPts val="1350"/>
              </a:spcBef>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Clever Care Health Plan (Clever Care) C-SNP Special Needs Plan for 2023:</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Jasmine </a:t>
            </a:r>
          </a:p>
          <a:p>
            <a:pPr marL="671513" lvl="1"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Includes: </a:t>
            </a:r>
          </a:p>
          <a:p>
            <a:pPr marL="1128713" lvl="2"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Cardiovascular Disease </a:t>
            </a:r>
          </a:p>
          <a:p>
            <a:pPr marL="1585913" lvl="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cardiac arrhythmias </a:t>
            </a:r>
          </a:p>
          <a:p>
            <a:pPr marL="1585913" lvl="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coronary artery disease</a:t>
            </a:r>
          </a:p>
          <a:p>
            <a:pPr marL="1585913" lvl="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peripheral vascular disease</a:t>
            </a:r>
          </a:p>
          <a:p>
            <a:pPr marL="1585913" lvl="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Chronic venous thromboembolic disorder</a:t>
            </a:r>
          </a:p>
          <a:p>
            <a:pPr marL="1128713" lvl="2"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Diabetes Mellitus</a:t>
            </a:r>
          </a:p>
        </p:txBody>
      </p:sp>
    </p:spTree>
    <p:extLst>
      <p:ext uri="{BB962C8B-B14F-4D97-AF65-F5344CB8AC3E}">
        <p14:creationId xmlns:p14="http://schemas.microsoft.com/office/powerpoint/2010/main" val="203033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3628390" y="174940"/>
            <a:ext cx="5342998"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2400" dirty="0">
                <a:solidFill>
                  <a:srgbClr val="45C2B1"/>
                </a:solidFill>
                <a:latin typeface="Comfortaa" pitchFamily="2" charset="0"/>
              </a:rPr>
              <a:t>Clever Care SNP Program Mission &amp; Goals</a:t>
            </a:r>
          </a:p>
        </p:txBody>
      </p:sp>
      <p:pic>
        <p:nvPicPr>
          <p:cNvPr id="7" name="Picture 6">
            <a:extLst>
              <a:ext uri="{FF2B5EF4-FFF2-40B4-BE49-F238E27FC236}">
                <a16:creationId xmlns:a16="http://schemas.microsoft.com/office/drawing/2014/main" id="{BB783E28-EBC6-481C-A9D2-BAA6D793179F}"/>
              </a:ext>
            </a:extLst>
          </p:cNvPr>
          <p:cNvPicPr>
            <a:picLocks noChangeAspect="1"/>
          </p:cNvPicPr>
          <p:nvPr/>
        </p:nvPicPr>
        <p:blipFill>
          <a:blip r:embed="rId2"/>
          <a:stretch>
            <a:fillRect/>
          </a:stretch>
        </p:blipFill>
        <p:spPr>
          <a:xfrm>
            <a:off x="6471811" y="5975986"/>
            <a:ext cx="2499577" cy="780356"/>
          </a:xfrm>
          <a:prstGeom prst="rect">
            <a:avLst/>
          </a:prstGeom>
        </p:spPr>
      </p:pic>
      <p:sp>
        <p:nvSpPr>
          <p:cNvPr id="6" name="TextBox 5">
            <a:extLst>
              <a:ext uri="{FF2B5EF4-FFF2-40B4-BE49-F238E27FC236}">
                <a16:creationId xmlns:a16="http://schemas.microsoft.com/office/drawing/2014/main" id="{1E65C524-ACB1-49F6-8E69-A5B22B72E7F1}"/>
              </a:ext>
            </a:extLst>
          </p:cNvPr>
          <p:cNvSpPr txBox="1"/>
          <p:nvPr/>
        </p:nvSpPr>
        <p:spPr>
          <a:xfrm>
            <a:off x="3749998" y="1122934"/>
            <a:ext cx="4835202" cy="4903907"/>
          </a:xfrm>
          <a:prstGeom prst="rect">
            <a:avLst/>
          </a:prstGeom>
          <a:noFill/>
        </p:spPr>
        <p:txBody>
          <a:bodyPr wrap="square" rtlCol="0">
            <a:spAutoFit/>
          </a:bodyPr>
          <a:lstStyle/>
          <a:p>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SNP Mission Statement </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Clever Care SNP Programs are designed to maximize the quality of care, access to  care, and health outcomes for the SNP populations it serves especially the  most vulnerable population we serve</a:t>
            </a:r>
          </a:p>
          <a:p>
            <a:pPr>
              <a:spcBef>
                <a:spcPts val="1350"/>
              </a:spcBef>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Overall Model of Care goals include:</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Improve member health outcomes</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Improve access to essential services</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Improve access to affordable care</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Improve coordination of care</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Improve transitions of care</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Improve access to preventive health services</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Facilitate appropriate utilization of services</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Engage provider network in Clever Care support services</a:t>
            </a:r>
          </a:p>
        </p:txBody>
      </p:sp>
      <p:pic>
        <p:nvPicPr>
          <p:cNvPr id="2" name="Picture 1">
            <a:extLst>
              <a:ext uri="{FF2B5EF4-FFF2-40B4-BE49-F238E27FC236}">
                <a16:creationId xmlns:a16="http://schemas.microsoft.com/office/drawing/2014/main" id="{3B154F76-889D-4BF8-B91C-CF5AFA2462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434080" cy="6858000"/>
          </a:xfrm>
          <a:prstGeom prst="rect">
            <a:avLst/>
          </a:prstGeom>
        </p:spPr>
      </p:pic>
    </p:spTree>
    <p:extLst>
      <p:ext uri="{BB962C8B-B14F-4D97-AF65-F5344CB8AC3E}">
        <p14:creationId xmlns:p14="http://schemas.microsoft.com/office/powerpoint/2010/main" val="51098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205106"/>
            <a:ext cx="839089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45C2B1"/>
                </a:solidFill>
                <a:latin typeface="Comfortaa" pitchFamily="2" charset="0"/>
              </a:rPr>
              <a:t>Model of Care Components </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427990" y="1280160"/>
            <a:ext cx="8390890" cy="48647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The SNP Model of Care is the overall plan for SNP structure, processes, resources, and requirements.</a:t>
            </a:r>
          </a:p>
          <a:p>
            <a:pPr algn="l">
              <a:lnSpc>
                <a:spcPct val="120000"/>
              </a:lnSpc>
            </a:pPr>
            <a:r>
              <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rPr>
              <a:t>There are four (4) Model of Care Elements:</a:t>
            </a:r>
          </a:p>
          <a:p>
            <a:pPr algn="l">
              <a:lnSpc>
                <a:spcPct val="120000"/>
              </a:lnSpc>
            </a:pPr>
            <a:endParaRPr lang="en-US" sz="1400" dirty="0">
              <a:solidFill>
                <a:srgbClr val="194F9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92C13B0D-A2F1-45A6-9CEF-674F586C4F2C}"/>
              </a:ext>
            </a:extLst>
          </p:cNvPr>
          <p:cNvPicPr>
            <a:picLocks noChangeAspect="1"/>
          </p:cNvPicPr>
          <p:nvPr/>
        </p:nvPicPr>
        <p:blipFill>
          <a:blip r:embed="rId2"/>
          <a:stretch>
            <a:fillRect/>
          </a:stretch>
        </p:blipFill>
        <p:spPr>
          <a:xfrm>
            <a:off x="6471920" y="5970126"/>
            <a:ext cx="2499360" cy="776415"/>
          </a:xfrm>
          <a:prstGeom prst="rect">
            <a:avLst/>
          </a:prstGeom>
        </p:spPr>
      </p:pic>
      <p:grpSp>
        <p:nvGrpSpPr>
          <p:cNvPr id="2" name="object 15">
            <a:extLst>
              <a:ext uri="{FF2B5EF4-FFF2-40B4-BE49-F238E27FC236}">
                <a16:creationId xmlns:a16="http://schemas.microsoft.com/office/drawing/2014/main" id="{BB43863E-412A-E9DD-C110-D35BB2AE3B71}"/>
              </a:ext>
            </a:extLst>
          </p:cNvPr>
          <p:cNvGrpSpPr/>
          <p:nvPr/>
        </p:nvGrpSpPr>
        <p:grpSpPr>
          <a:xfrm>
            <a:off x="629285" y="2438304"/>
            <a:ext cx="7885430" cy="864869"/>
            <a:chOff x="614174" y="2416809"/>
            <a:chExt cx="7885430" cy="864869"/>
          </a:xfrm>
          <a:solidFill>
            <a:srgbClr val="194F90"/>
          </a:solidFill>
        </p:grpSpPr>
        <p:sp>
          <p:nvSpPr>
            <p:cNvPr id="3" name="object 16">
              <a:extLst>
                <a:ext uri="{FF2B5EF4-FFF2-40B4-BE49-F238E27FC236}">
                  <a16:creationId xmlns:a16="http://schemas.microsoft.com/office/drawing/2014/main" id="{AAA81544-7F9D-E893-3372-C85A4F851A68}"/>
                </a:ext>
              </a:extLst>
            </p:cNvPr>
            <p:cNvSpPr/>
            <p:nvPr/>
          </p:nvSpPr>
          <p:spPr>
            <a:xfrm>
              <a:off x="614172" y="2423159"/>
              <a:ext cx="4046220" cy="852169"/>
            </a:xfrm>
            <a:custGeom>
              <a:avLst/>
              <a:gdLst/>
              <a:ahLst/>
              <a:cxnLst/>
              <a:rect l="l" t="t" r="r" b="b"/>
              <a:pathLst>
                <a:path w="4046220" h="852170">
                  <a:moveTo>
                    <a:pt x="2128901" y="425831"/>
                  </a:moveTo>
                  <a:lnTo>
                    <a:pt x="1702968" y="0"/>
                  </a:lnTo>
                  <a:lnTo>
                    <a:pt x="0" y="0"/>
                  </a:lnTo>
                  <a:lnTo>
                    <a:pt x="425932" y="425831"/>
                  </a:lnTo>
                  <a:lnTo>
                    <a:pt x="0" y="851662"/>
                  </a:lnTo>
                  <a:lnTo>
                    <a:pt x="1702968" y="851662"/>
                  </a:lnTo>
                  <a:lnTo>
                    <a:pt x="2128901" y="425831"/>
                  </a:lnTo>
                  <a:close/>
                </a:path>
                <a:path w="4046220" h="852170">
                  <a:moveTo>
                    <a:pt x="4046093" y="425831"/>
                  </a:moveTo>
                  <a:lnTo>
                    <a:pt x="3620160" y="0"/>
                  </a:lnTo>
                  <a:lnTo>
                    <a:pt x="1917192" y="0"/>
                  </a:lnTo>
                  <a:lnTo>
                    <a:pt x="2343124" y="425831"/>
                  </a:lnTo>
                  <a:lnTo>
                    <a:pt x="1917192" y="851662"/>
                  </a:lnTo>
                  <a:lnTo>
                    <a:pt x="3620160" y="851662"/>
                  </a:lnTo>
                  <a:lnTo>
                    <a:pt x="4046093" y="425831"/>
                  </a:lnTo>
                  <a:close/>
                </a:path>
              </a:pathLst>
            </a:custGeom>
            <a:grpFill/>
          </p:spPr>
          <p:txBody>
            <a:bodyPr wrap="square" lIns="0" tIns="0" rIns="0" bIns="0" rtlCol="0"/>
            <a:lstStyle/>
            <a:p>
              <a:endParaRPr/>
            </a:p>
          </p:txBody>
        </p:sp>
        <p:sp>
          <p:nvSpPr>
            <p:cNvPr id="7" name="object 17">
              <a:extLst>
                <a:ext uri="{FF2B5EF4-FFF2-40B4-BE49-F238E27FC236}">
                  <a16:creationId xmlns:a16="http://schemas.microsoft.com/office/drawing/2014/main" id="{68C625AB-55C5-9F2E-A5AB-2856D2F1F043}"/>
                </a:ext>
              </a:extLst>
            </p:cNvPr>
            <p:cNvSpPr/>
            <p:nvPr/>
          </p:nvSpPr>
          <p:spPr>
            <a:xfrm>
              <a:off x="2531364" y="2423159"/>
              <a:ext cx="2129155" cy="852169"/>
            </a:xfrm>
            <a:custGeom>
              <a:avLst/>
              <a:gdLst/>
              <a:ahLst/>
              <a:cxnLst/>
              <a:rect l="l" t="t" r="r" b="b"/>
              <a:pathLst>
                <a:path w="2129154" h="852170">
                  <a:moveTo>
                    <a:pt x="0" y="0"/>
                  </a:moveTo>
                  <a:lnTo>
                    <a:pt x="1702968" y="0"/>
                  </a:lnTo>
                  <a:lnTo>
                    <a:pt x="2128901" y="425831"/>
                  </a:lnTo>
                  <a:lnTo>
                    <a:pt x="1702968" y="851662"/>
                  </a:lnTo>
                  <a:lnTo>
                    <a:pt x="0" y="851662"/>
                  </a:lnTo>
                  <a:lnTo>
                    <a:pt x="425932" y="425831"/>
                  </a:lnTo>
                  <a:lnTo>
                    <a:pt x="0" y="0"/>
                  </a:lnTo>
                  <a:close/>
                </a:path>
              </a:pathLst>
            </a:custGeom>
            <a:grpFill/>
            <a:ln w="12700">
              <a:solidFill>
                <a:srgbClr val="FFFFFF"/>
              </a:solidFill>
            </a:ln>
          </p:spPr>
          <p:txBody>
            <a:bodyPr wrap="square" lIns="0" tIns="0" rIns="0" bIns="0" rtlCol="0"/>
            <a:lstStyle/>
            <a:p>
              <a:endParaRPr/>
            </a:p>
          </p:txBody>
        </p:sp>
        <p:sp>
          <p:nvSpPr>
            <p:cNvPr id="8" name="object 18">
              <a:extLst>
                <a:ext uri="{FF2B5EF4-FFF2-40B4-BE49-F238E27FC236}">
                  <a16:creationId xmlns:a16="http://schemas.microsoft.com/office/drawing/2014/main" id="{B1795392-D7F0-0268-1EF3-59B0EC2B6A40}"/>
                </a:ext>
              </a:extLst>
            </p:cNvPr>
            <p:cNvSpPr/>
            <p:nvPr/>
          </p:nvSpPr>
          <p:spPr>
            <a:xfrm>
              <a:off x="4447032" y="2423159"/>
              <a:ext cx="2129155" cy="852169"/>
            </a:xfrm>
            <a:custGeom>
              <a:avLst/>
              <a:gdLst/>
              <a:ahLst/>
              <a:cxnLst/>
              <a:rect l="l" t="t" r="r" b="b"/>
              <a:pathLst>
                <a:path w="2129154" h="852170">
                  <a:moveTo>
                    <a:pt x="1702968" y="0"/>
                  </a:moveTo>
                  <a:lnTo>
                    <a:pt x="0" y="0"/>
                  </a:lnTo>
                  <a:lnTo>
                    <a:pt x="425932" y="425831"/>
                  </a:lnTo>
                  <a:lnTo>
                    <a:pt x="0" y="851662"/>
                  </a:lnTo>
                  <a:lnTo>
                    <a:pt x="1702968" y="851662"/>
                  </a:lnTo>
                  <a:lnTo>
                    <a:pt x="2128901" y="425831"/>
                  </a:lnTo>
                  <a:lnTo>
                    <a:pt x="1702968" y="0"/>
                  </a:lnTo>
                  <a:close/>
                </a:path>
              </a:pathLst>
            </a:custGeom>
            <a:grpFill/>
          </p:spPr>
          <p:txBody>
            <a:bodyPr wrap="square" lIns="0" tIns="0" rIns="0" bIns="0" rtlCol="0"/>
            <a:lstStyle/>
            <a:p>
              <a:endParaRPr/>
            </a:p>
          </p:txBody>
        </p:sp>
        <p:sp>
          <p:nvSpPr>
            <p:cNvPr id="9" name="object 19">
              <a:extLst>
                <a:ext uri="{FF2B5EF4-FFF2-40B4-BE49-F238E27FC236}">
                  <a16:creationId xmlns:a16="http://schemas.microsoft.com/office/drawing/2014/main" id="{0BB1A6C1-F3C2-AB77-2563-152C1C6E9483}"/>
                </a:ext>
              </a:extLst>
            </p:cNvPr>
            <p:cNvSpPr/>
            <p:nvPr/>
          </p:nvSpPr>
          <p:spPr>
            <a:xfrm>
              <a:off x="4447032" y="2423159"/>
              <a:ext cx="2129155" cy="852169"/>
            </a:xfrm>
            <a:custGeom>
              <a:avLst/>
              <a:gdLst/>
              <a:ahLst/>
              <a:cxnLst/>
              <a:rect l="l" t="t" r="r" b="b"/>
              <a:pathLst>
                <a:path w="2129154" h="852170">
                  <a:moveTo>
                    <a:pt x="0" y="0"/>
                  </a:moveTo>
                  <a:lnTo>
                    <a:pt x="1702968" y="0"/>
                  </a:lnTo>
                  <a:lnTo>
                    <a:pt x="2128901" y="425831"/>
                  </a:lnTo>
                  <a:lnTo>
                    <a:pt x="1702968" y="851662"/>
                  </a:lnTo>
                  <a:lnTo>
                    <a:pt x="0" y="851662"/>
                  </a:lnTo>
                  <a:lnTo>
                    <a:pt x="425932" y="425831"/>
                  </a:lnTo>
                  <a:lnTo>
                    <a:pt x="0" y="0"/>
                  </a:lnTo>
                  <a:close/>
                </a:path>
              </a:pathLst>
            </a:custGeom>
            <a:grpFill/>
            <a:ln w="12700">
              <a:solidFill>
                <a:srgbClr val="FFFFFF"/>
              </a:solidFill>
            </a:ln>
          </p:spPr>
          <p:txBody>
            <a:bodyPr wrap="square" lIns="0" tIns="0" rIns="0" bIns="0" rtlCol="0"/>
            <a:lstStyle/>
            <a:p>
              <a:endParaRPr/>
            </a:p>
          </p:txBody>
        </p:sp>
        <p:sp>
          <p:nvSpPr>
            <p:cNvPr id="10" name="object 20">
              <a:extLst>
                <a:ext uri="{FF2B5EF4-FFF2-40B4-BE49-F238E27FC236}">
                  <a16:creationId xmlns:a16="http://schemas.microsoft.com/office/drawing/2014/main" id="{4DF24393-24B2-6DE3-2989-6AA77B21937B}"/>
                </a:ext>
              </a:extLst>
            </p:cNvPr>
            <p:cNvSpPr/>
            <p:nvPr/>
          </p:nvSpPr>
          <p:spPr>
            <a:xfrm>
              <a:off x="6364223" y="2423159"/>
              <a:ext cx="2129155" cy="852169"/>
            </a:xfrm>
            <a:custGeom>
              <a:avLst/>
              <a:gdLst/>
              <a:ahLst/>
              <a:cxnLst/>
              <a:rect l="l" t="t" r="r" b="b"/>
              <a:pathLst>
                <a:path w="2129154" h="852170">
                  <a:moveTo>
                    <a:pt x="1702968" y="0"/>
                  </a:moveTo>
                  <a:lnTo>
                    <a:pt x="0" y="0"/>
                  </a:lnTo>
                  <a:lnTo>
                    <a:pt x="425932" y="425831"/>
                  </a:lnTo>
                  <a:lnTo>
                    <a:pt x="0" y="851662"/>
                  </a:lnTo>
                  <a:lnTo>
                    <a:pt x="1702968" y="851662"/>
                  </a:lnTo>
                  <a:lnTo>
                    <a:pt x="2128901" y="425831"/>
                  </a:lnTo>
                  <a:lnTo>
                    <a:pt x="1702968" y="0"/>
                  </a:lnTo>
                  <a:close/>
                </a:path>
              </a:pathLst>
            </a:custGeom>
            <a:grpFill/>
          </p:spPr>
          <p:txBody>
            <a:bodyPr wrap="square" lIns="0" tIns="0" rIns="0" bIns="0" rtlCol="0"/>
            <a:lstStyle/>
            <a:p>
              <a:endParaRPr/>
            </a:p>
          </p:txBody>
        </p:sp>
        <p:sp>
          <p:nvSpPr>
            <p:cNvPr id="11" name="object 21">
              <a:extLst>
                <a:ext uri="{FF2B5EF4-FFF2-40B4-BE49-F238E27FC236}">
                  <a16:creationId xmlns:a16="http://schemas.microsoft.com/office/drawing/2014/main" id="{0AC40C8E-D925-81F1-BD60-34D8CF0DFBF4}"/>
                </a:ext>
              </a:extLst>
            </p:cNvPr>
            <p:cNvSpPr/>
            <p:nvPr/>
          </p:nvSpPr>
          <p:spPr>
            <a:xfrm>
              <a:off x="6364223" y="2423159"/>
              <a:ext cx="2129155" cy="852169"/>
            </a:xfrm>
            <a:custGeom>
              <a:avLst/>
              <a:gdLst/>
              <a:ahLst/>
              <a:cxnLst/>
              <a:rect l="l" t="t" r="r" b="b"/>
              <a:pathLst>
                <a:path w="2129154" h="852170">
                  <a:moveTo>
                    <a:pt x="0" y="0"/>
                  </a:moveTo>
                  <a:lnTo>
                    <a:pt x="1702968" y="0"/>
                  </a:lnTo>
                  <a:lnTo>
                    <a:pt x="2128901" y="425831"/>
                  </a:lnTo>
                  <a:lnTo>
                    <a:pt x="1702968" y="851662"/>
                  </a:lnTo>
                  <a:lnTo>
                    <a:pt x="0" y="851662"/>
                  </a:lnTo>
                  <a:lnTo>
                    <a:pt x="425932" y="425831"/>
                  </a:lnTo>
                  <a:lnTo>
                    <a:pt x="0" y="0"/>
                  </a:lnTo>
                  <a:close/>
                </a:path>
              </a:pathLst>
            </a:custGeom>
            <a:grpFill/>
            <a:ln w="12700">
              <a:solidFill>
                <a:srgbClr val="FFFFFF"/>
              </a:solidFill>
            </a:ln>
          </p:spPr>
          <p:txBody>
            <a:bodyPr wrap="square" lIns="0" tIns="0" rIns="0" bIns="0" rtlCol="0"/>
            <a:lstStyle/>
            <a:p>
              <a:endParaRPr/>
            </a:p>
          </p:txBody>
        </p:sp>
      </p:grpSp>
      <p:sp>
        <p:nvSpPr>
          <p:cNvPr id="20" name="TextBox 19">
            <a:extLst>
              <a:ext uri="{FF2B5EF4-FFF2-40B4-BE49-F238E27FC236}">
                <a16:creationId xmlns:a16="http://schemas.microsoft.com/office/drawing/2014/main" id="{A5A7A91A-D4D0-EF9A-9365-12AE96EB09B5}"/>
              </a:ext>
            </a:extLst>
          </p:cNvPr>
          <p:cNvSpPr txBox="1"/>
          <p:nvPr/>
        </p:nvSpPr>
        <p:spPr>
          <a:xfrm>
            <a:off x="629284" y="3376512"/>
            <a:ext cx="1917192" cy="369332"/>
          </a:xfrm>
          <a:prstGeom prst="rect">
            <a:avLst/>
          </a:prstGeom>
          <a:noFill/>
        </p:spPr>
        <p:txBody>
          <a:bodyPr wrap="square">
            <a:spAutoFit/>
          </a:bodyPr>
          <a:lstStyle/>
          <a:p>
            <a:pPr marL="12700">
              <a:lnSpc>
                <a:spcPct val="100000"/>
              </a:lnSpc>
              <a:spcBef>
                <a:spcPts val="95"/>
              </a:spcBef>
            </a:pPr>
            <a:r>
              <a:rPr lang="en-US" sz="1800" b="1" spc="-160" dirty="0">
                <a:solidFill>
                  <a:srgbClr val="194F90"/>
                </a:solidFill>
                <a:latin typeface="Calibri"/>
                <a:cs typeface="Calibri"/>
              </a:rPr>
              <a:t>T</a:t>
            </a:r>
            <a:r>
              <a:rPr lang="en-US" sz="1800" b="1" spc="-40" dirty="0">
                <a:solidFill>
                  <a:srgbClr val="194F90"/>
                </a:solidFill>
                <a:latin typeface="Calibri"/>
                <a:cs typeface="Calibri"/>
              </a:rPr>
              <a:t>a</a:t>
            </a:r>
            <a:r>
              <a:rPr lang="en-US" sz="1800" b="1" spc="-70" dirty="0">
                <a:solidFill>
                  <a:srgbClr val="194F90"/>
                </a:solidFill>
                <a:latin typeface="Calibri"/>
                <a:cs typeface="Calibri"/>
              </a:rPr>
              <a:t>r</a:t>
            </a:r>
            <a:r>
              <a:rPr lang="en-US" sz="1800" b="1" spc="-55" dirty="0">
                <a:solidFill>
                  <a:srgbClr val="194F90"/>
                </a:solidFill>
                <a:latin typeface="Calibri"/>
                <a:cs typeface="Calibri"/>
              </a:rPr>
              <a:t>ge</a:t>
            </a:r>
            <a:r>
              <a:rPr lang="en-US" sz="1800" b="1" spc="-5" dirty="0">
                <a:solidFill>
                  <a:srgbClr val="194F90"/>
                </a:solidFill>
                <a:latin typeface="Calibri"/>
                <a:cs typeface="Calibri"/>
              </a:rPr>
              <a:t>t</a:t>
            </a:r>
            <a:r>
              <a:rPr lang="en-US" sz="1800" spc="-90" dirty="0">
                <a:solidFill>
                  <a:srgbClr val="194F90"/>
                </a:solidFill>
                <a:latin typeface="Times New Roman"/>
                <a:cs typeface="Times New Roman"/>
              </a:rPr>
              <a:t> </a:t>
            </a:r>
            <a:r>
              <a:rPr lang="en-US" sz="1800" b="1" spc="-40" dirty="0">
                <a:solidFill>
                  <a:srgbClr val="194F90"/>
                </a:solidFill>
                <a:latin typeface="Calibri"/>
                <a:cs typeface="Calibri"/>
              </a:rPr>
              <a:t>P</a:t>
            </a:r>
            <a:r>
              <a:rPr lang="en-US" sz="1800" b="1" spc="-15" dirty="0">
                <a:solidFill>
                  <a:srgbClr val="194F90"/>
                </a:solidFill>
                <a:latin typeface="Calibri"/>
                <a:cs typeface="Calibri"/>
              </a:rPr>
              <a:t>o</a:t>
            </a:r>
            <a:r>
              <a:rPr lang="en-US" sz="1800" b="1" spc="-25" dirty="0">
                <a:solidFill>
                  <a:srgbClr val="194F90"/>
                </a:solidFill>
                <a:latin typeface="Calibri"/>
                <a:cs typeface="Calibri"/>
              </a:rPr>
              <a:t>pu</a:t>
            </a:r>
            <a:r>
              <a:rPr lang="en-US" sz="1800" b="1" spc="-15" dirty="0">
                <a:solidFill>
                  <a:srgbClr val="194F90"/>
                </a:solidFill>
                <a:latin typeface="Calibri"/>
                <a:cs typeface="Calibri"/>
              </a:rPr>
              <a:t>l</a:t>
            </a:r>
            <a:r>
              <a:rPr lang="en-US" sz="1800" b="1" spc="-25" dirty="0">
                <a:solidFill>
                  <a:srgbClr val="194F90"/>
                </a:solidFill>
                <a:latin typeface="Calibri"/>
                <a:cs typeface="Calibri"/>
              </a:rPr>
              <a:t>a</a:t>
            </a:r>
            <a:r>
              <a:rPr lang="en-US" sz="1800" b="1" spc="-20" dirty="0">
                <a:solidFill>
                  <a:srgbClr val="194F90"/>
                </a:solidFill>
                <a:latin typeface="Calibri"/>
                <a:cs typeface="Calibri"/>
              </a:rPr>
              <a:t>t</a:t>
            </a:r>
            <a:r>
              <a:rPr lang="en-US" sz="1800" b="1" spc="-15" dirty="0">
                <a:solidFill>
                  <a:srgbClr val="194F90"/>
                </a:solidFill>
                <a:latin typeface="Calibri"/>
                <a:cs typeface="Calibri"/>
              </a:rPr>
              <a:t>io</a:t>
            </a:r>
            <a:r>
              <a:rPr lang="en-US" sz="1800" b="1" spc="-5" dirty="0">
                <a:solidFill>
                  <a:srgbClr val="194F90"/>
                </a:solidFill>
                <a:latin typeface="Calibri"/>
                <a:cs typeface="Calibri"/>
              </a:rPr>
              <a:t>n</a:t>
            </a:r>
            <a:endParaRPr lang="en-US" sz="1800" dirty="0">
              <a:solidFill>
                <a:srgbClr val="194F90"/>
              </a:solidFill>
              <a:latin typeface="Calibri"/>
              <a:cs typeface="Calibri"/>
            </a:endParaRPr>
          </a:p>
        </p:txBody>
      </p:sp>
      <p:sp>
        <p:nvSpPr>
          <p:cNvPr id="22" name="TextBox 21">
            <a:extLst>
              <a:ext uri="{FF2B5EF4-FFF2-40B4-BE49-F238E27FC236}">
                <a16:creationId xmlns:a16="http://schemas.microsoft.com/office/drawing/2014/main" id="{D57D57D6-35C1-0FC4-AF7B-0E303610A7D9}"/>
              </a:ext>
            </a:extLst>
          </p:cNvPr>
          <p:cNvSpPr txBox="1"/>
          <p:nvPr/>
        </p:nvSpPr>
        <p:spPr>
          <a:xfrm>
            <a:off x="2546475" y="3376512"/>
            <a:ext cx="1865752" cy="369332"/>
          </a:xfrm>
          <a:prstGeom prst="rect">
            <a:avLst/>
          </a:prstGeom>
          <a:noFill/>
        </p:spPr>
        <p:txBody>
          <a:bodyPr wrap="square">
            <a:spAutoFit/>
          </a:bodyPr>
          <a:lstStyle/>
          <a:p>
            <a:pPr marL="12700">
              <a:lnSpc>
                <a:spcPct val="100000"/>
              </a:lnSpc>
              <a:spcBef>
                <a:spcPts val="95"/>
              </a:spcBef>
            </a:pPr>
            <a:r>
              <a:rPr lang="en-US" sz="1800" b="1" spc="-25" dirty="0">
                <a:solidFill>
                  <a:srgbClr val="194F90"/>
                </a:solidFill>
                <a:latin typeface="Calibri"/>
                <a:cs typeface="Calibri"/>
              </a:rPr>
              <a:t>C</a:t>
            </a:r>
            <a:r>
              <a:rPr lang="en-US" sz="1800" b="1" spc="-15" dirty="0">
                <a:solidFill>
                  <a:srgbClr val="194F90"/>
                </a:solidFill>
                <a:latin typeface="Calibri"/>
                <a:cs typeface="Calibri"/>
              </a:rPr>
              <a:t>a</a:t>
            </a:r>
            <a:r>
              <a:rPr lang="en-US" sz="1800" b="1" spc="-35" dirty="0">
                <a:solidFill>
                  <a:srgbClr val="194F90"/>
                </a:solidFill>
                <a:latin typeface="Calibri"/>
                <a:cs typeface="Calibri"/>
              </a:rPr>
              <a:t>r</a:t>
            </a:r>
            <a:r>
              <a:rPr lang="en-US" sz="1800" b="1" spc="-5" dirty="0">
                <a:solidFill>
                  <a:srgbClr val="194F90"/>
                </a:solidFill>
                <a:latin typeface="Calibri"/>
                <a:cs typeface="Calibri"/>
              </a:rPr>
              <a:t>e</a:t>
            </a:r>
            <a:r>
              <a:rPr lang="en-US" sz="1800" spc="-75" dirty="0">
                <a:solidFill>
                  <a:srgbClr val="194F90"/>
                </a:solidFill>
                <a:latin typeface="Times New Roman"/>
                <a:cs typeface="Times New Roman"/>
              </a:rPr>
              <a:t> </a:t>
            </a:r>
            <a:r>
              <a:rPr lang="en-US" sz="1800" b="1" spc="-25" dirty="0">
                <a:solidFill>
                  <a:srgbClr val="194F90"/>
                </a:solidFill>
                <a:latin typeface="Calibri"/>
                <a:cs typeface="Calibri"/>
              </a:rPr>
              <a:t>C</a:t>
            </a:r>
            <a:r>
              <a:rPr lang="en-US" sz="1800" b="1" spc="-15" dirty="0">
                <a:solidFill>
                  <a:srgbClr val="194F90"/>
                </a:solidFill>
                <a:latin typeface="Calibri"/>
                <a:cs typeface="Calibri"/>
              </a:rPr>
              <a:t>oo</a:t>
            </a:r>
            <a:r>
              <a:rPr lang="en-US" sz="1800" b="1" spc="-45" dirty="0">
                <a:solidFill>
                  <a:srgbClr val="194F90"/>
                </a:solidFill>
                <a:latin typeface="Calibri"/>
                <a:cs typeface="Calibri"/>
              </a:rPr>
              <a:t>r</a:t>
            </a:r>
            <a:r>
              <a:rPr lang="en-US" sz="1800" b="1" spc="-25" dirty="0">
                <a:solidFill>
                  <a:srgbClr val="194F90"/>
                </a:solidFill>
                <a:latin typeface="Calibri"/>
                <a:cs typeface="Calibri"/>
              </a:rPr>
              <a:t>d</a:t>
            </a:r>
            <a:r>
              <a:rPr lang="en-US" sz="1800" b="1" spc="-15" dirty="0">
                <a:solidFill>
                  <a:srgbClr val="194F90"/>
                </a:solidFill>
                <a:latin typeface="Calibri"/>
                <a:cs typeface="Calibri"/>
              </a:rPr>
              <a:t>i</a:t>
            </a:r>
            <a:r>
              <a:rPr lang="en-US" sz="1800" b="1" spc="-25" dirty="0">
                <a:solidFill>
                  <a:srgbClr val="194F90"/>
                </a:solidFill>
                <a:latin typeface="Calibri"/>
                <a:cs typeface="Calibri"/>
              </a:rPr>
              <a:t>na</a:t>
            </a:r>
            <a:r>
              <a:rPr lang="en-US" sz="1800" b="1" spc="-20" dirty="0">
                <a:solidFill>
                  <a:srgbClr val="194F90"/>
                </a:solidFill>
                <a:latin typeface="Calibri"/>
                <a:cs typeface="Calibri"/>
              </a:rPr>
              <a:t>t</a:t>
            </a:r>
            <a:r>
              <a:rPr lang="en-US" sz="1800" b="1" spc="-15" dirty="0">
                <a:solidFill>
                  <a:srgbClr val="194F90"/>
                </a:solidFill>
                <a:latin typeface="Calibri"/>
                <a:cs typeface="Calibri"/>
              </a:rPr>
              <a:t>io</a:t>
            </a:r>
            <a:r>
              <a:rPr lang="en-US" sz="1800" b="1" spc="-5" dirty="0">
                <a:solidFill>
                  <a:srgbClr val="194F90"/>
                </a:solidFill>
                <a:latin typeface="Calibri"/>
                <a:cs typeface="Calibri"/>
              </a:rPr>
              <a:t>n</a:t>
            </a:r>
            <a:endParaRPr lang="en-US" sz="1800" dirty="0">
              <a:solidFill>
                <a:srgbClr val="194F90"/>
              </a:solidFill>
              <a:latin typeface="Calibri"/>
              <a:cs typeface="Calibri"/>
            </a:endParaRPr>
          </a:p>
        </p:txBody>
      </p:sp>
      <p:sp>
        <p:nvSpPr>
          <p:cNvPr id="24" name="TextBox 23">
            <a:extLst>
              <a:ext uri="{FF2B5EF4-FFF2-40B4-BE49-F238E27FC236}">
                <a16:creationId xmlns:a16="http://schemas.microsoft.com/office/drawing/2014/main" id="{7632AC17-98C9-B51B-EF40-441DCF8B780C}"/>
              </a:ext>
            </a:extLst>
          </p:cNvPr>
          <p:cNvSpPr txBox="1"/>
          <p:nvPr/>
        </p:nvSpPr>
        <p:spPr>
          <a:xfrm>
            <a:off x="4462143" y="3376512"/>
            <a:ext cx="1865752" cy="369332"/>
          </a:xfrm>
          <a:prstGeom prst="rect">
            <a:avLst/>
          </a:prstGeom>
          <a:noFill/>
        </p:spPr>
        <p:txBody>
          <a:bodyPr wrap="square">
            <a:spAutoFit/>
          </a:bodyPr>
          <a:lstStyle/>
          <a:p>
            <a:pPr marL="12700">
              <a:lnSpc>
                <a:spcPct val="100000"/>
              </a:lnSpc>
              <a:spcBef>
                <a:spcPts val="95"/>
              </a:spcBef>
            </a:pPr>
            <a:r>
              <a:rPr lang="en-US" sz="1800" b="1" spc="-20" dirty="0">
                <a:solidFill>
                  <a:srgbClr val="194F90"/>
                </a:solidFill>
                <a:latin typeface="Calibri"/>
                <a:cs typeface="Calibri"/>
              </a:rPr>
              <a:t>Provider</a:t>
            </a:r>
            <a:r>
              <a:rPr lang="en-US" sz="1800" b="1" spc="-50" dirty="0">
                <a:solidFill>
                  <a:srgbClr val="194F90"/>
                </a:solidFill>
                <a:latin typeface="Calibri"/>
                <a:cs typeface="Calibri"/>
              </a:rPr>
              <a:t> </a:t>
            </a:r>
            <a:r>
              <a:rPr lang="en-US" sz="1800" b="1" spc="-20" dirty="0">
                <a:solidFill>
                  <a:srgbClr val="194F90"/>
                </a:solidFill>
                <a:latin typeface="Calibri"/>
                <a:cs typeface="Calibri"/>
              </a:rPr>
              <a:t>Network</a:t>
            </a:r>
            <a:endParaRPr lang="en-US" sz="1800" dirty="0">
              <a:solidFill>
                <a:srgbClr val="194F90"/>
              </a:solidFill>
              <a:latin typeface="Calibri"/>
              <a:cs typeface="Calibri"/>
            </a:endParaRPr>
          </a:p>
        </p:txBody>
      </p:sp>
      <p:sp>
        <p:nvSpPr>
          <p:cNvPr id="26" name="TextBox 25">
            <a:extLst>
              <a:ext uri="{FF2B5EF4-FFF2-40B4-BE49-F238E27FC236}">
                <a16:creationId xmlns:a16="http://schemas.microsoft.com/office/drawing/2014/main" id="{3F26E703-778B-8F8A-14E2-E944D6A3CA44}"/>
              </a:ext>
            </a:extLst>
          </p:cNvPr>
          <p:cNvSpPr txBox="1"/>
          <p:nvPr/>
        </p:nvSpPr>
        <p:spPr>
          <a:xfrm>
            <a:off x="6365177" y="3376512"/>
            <a:ext cx="2257719" cy="369332"/>
          </a:xfrm>
          <a:prstGeom prst="rect">
            <a:avLst/>
          </a:prstGeom>
          <a:noFill/>
        </p:spPr>
        <p:txBody>
          <a:bodyPr wrap="square">
            <a:spAutoFit/>
          </a:bodyPr>
          <a:lstStyle/>
          <a:p>
            <a:pPr marL="12700">
              <a:lnSpc>
                <a:spcPct val="100000"/>
              </a:lnSpc>
              <a:spcBef>
                <a:spcPts val="95"/>
              </a:spcBef>
            </a:pPr>
            <a:r>
              <a:rPr lang="en-US" sz="1800" b="1" spc="-10" dirty="0">
                <a:solidFill>
                  <a:srgbClr val="194F90"/>
                </a:solidFill>
                <a:latin typeface="Calibri"/>
                <a:cs typeface="Calibri"/>
              </a:rPr>
              <a:t>Qu</a:t>
            </a:r>
            <a:r>
              <a:rPr lang="en-US" sz="1800" b="1" spc="-5" dirty="0">
                <a:solidFill>
                  <a:srgbClr val="194F90"/>
                </a:solidFill>
                <a:latin typeface="Calibri"/>
                <a:cs typeface="Calibri"/>
              </a:rPr>
              <a:t>ali</a:t>
            </a:r>
            <a:r>
              <a:rPr lang="en-US" sz="1800" b="1" spc="-10" dirty="0">
                <a:solidFill>
                  <a:srgbClr val="194F90"/>
                </a:solidFill>
                <a:latin typeface="Calibri"/>
                <a:cs typeface="Calibri"/>
              </a:rPr>
              <a:t>t</a:t>
            </a:r>
            <a:r>
              <a:rPr lang="en-US" sz="1800" b="1" spc="-5" dirty="0">
                <a:solidFill>
                  <a:srgbClr val="194F90"/>
                </a:solidFill>
                <a:latin typeface="Calibri"/>
                <a:cs typeface="Calibri"/>
              </a:rPr>
              <a:t>y</a:t>
            </a:r>
            <a:r>
              <a:rPr lang="en-US" sz="1800" spc="-114" dirty="0">
                <a:solidFill>
                  <a:srgbClr val="194F90"/>
                </a:solidFill>
                <a:latin typeface="Times New Roman"/>
                <a:cs typeface="Times New Roman"/>
              </a:rPr>
              <a:t> </a:t>
            </a:r>
            <a:r>
              <a:rPr lang="en-US" sz="1800" b="1" spc="-20" dirty="0">
                <a:solidFill>
                  <a:srgbClr val="194F90"/>
                </a:solidFill>
                <a:latin typeface="Calibri"/>
                <a:cs typeface="Calibri"/>
              </a:rPr>
              <a:t>Me</a:t>
            </a:r>
            <a:r>
              <a:rPr lang="en-US" sz="1800" b="1" spc="-15" dirty="0">
                <a:solidFill>
                  <a:srgbClr val="194F90"/>
                </a:solidFill>
                <a:latin typeface="Calibri"/>
                <a:cs typeface="Calibri"/>
              </a:rPr>
              <a:t>a</a:t>
            </a:r>
            <a:r>
              <a:rPr lang="en-US" sz="1800" b="1" spc="-20" dirty="0">
                <a:solidFill>
                  <a:srgbClr val="194F90"/>
                </a:solidFill>
                <a:latin typeface="Calibri"/>
                <a:cs typeface="Calibri"/>
              </a:rPr>
              <a:t>s</a:t>
            </a:r>
            <a:r>
              <a:rPr lang="en-US" sz="1800" b="1" spc="-25" dirty="0">
                <a:solidFill>
                  <a:srgbClr val="194F90"/>
                </a:solidFill>
                <a:latin typeface="Calibri"/>
                <a:cs typeface="Calibri"/>
              </a:rPr>
              <a:t>u</a:t>
            </a:r>
            <a:r>
              <a:rPr lang="en-US" sz="1800" b="1" spc="-35" dirty="0">
                <a:solidFill>
                  <a:srgbClr val="194F90"/>
                </a:solidFill>
                <a:latin typeface="Calibri"/>
                <a:cs typeface="Calibri"/>
              </a:rPr>
              <a:t>r</a:t>
            </a:r>
            <a:r>
              <a:rPr lang="en-US" sz="1800" b="1" spc="-20" dirty="0">
                <a:solidFill>
                  <a:srgbClr val="194F90"/>
                </a:solidFill>
                <a:latin typeface="Calibri"/>
                <a:cs typeface="Calibri"/>
              </a:rPr>
              <a:t>eme</a:t>
            </a:r>
            <a:r>
              <a:rPr lang="en-US" sz="1800" b="1" spc="-35" dirty="0">
                <a:solidFill>
                  <a:srgbClr val="194F90"/>
                </a:solidFill>
                <a:latin typeface="Calibri"/>
                <a:cs typeface="Calibri"/>
              </a:rPr>
              <a:t>n</a:t>
            </a:r>
            <a:r>
              <a:rPr lang="en-US" sz="1800" b="1" spc="-5" dirty="0">
                <a:solidFill>
                  <a:srgbClr val="194F90"/>
                </a:solidFill>
                <a:latin typeface="Calibri"/>
                <a:cs typeface="Calibri"/>
              </a:rPr>
              <a:t>t</a:t>
            </a:r>
            <a:endParaRPr lang="en-US" sz="1800" dirty="0">
              <a:solidFill>
                <a:srgbClr val="194F90"/>
              </a:solidFill>
              <a:latin typeface="Calibri"/>
              <a:cs typeface="Calibri"/>
            </a:endParaRPr>
          </a:p>
        </p:txBody>
      </p:sp>
      <p:pic>
        <p:nvPicPr>
          <p:cNvPr id="27" name="object 9">
            <a:extLst>
              <a:ext uri="{FF2B5EF4-FFF2-40B4-BE49-F238E27FC236}">
                <a16:creationId xmlns:a16="http://schemas.microsoft.com/office/drawing/2014/main" id="{FFC61FE4-E57F-369E-28EF-101A12E18940}"/>
              </a:ext>
            </a:extLst>
          </p:cNvPr>
          <p:cNvPicPr/>
          <p:nvPr/>
        </p:nvPicPr>
        <p:blipFill>
          <a:blip r:embed="rId3" cstate="print"/>
          <a:stretch>
            <a:fillRect/>
          </a:stretch>
        </p:blipFill>
        <p:spPr>
          <a:xfrm>
            <a:off x="957231" y="4402069"/>
            <a:ext cx="1088135" cy="1086599"/>
          </a:xfrm>
          <a:prstGeom prst="rect">
            <a:avLst/>
          </a:prstGeom>
        </p:spPr>
      </p:pic>
      <p:pic>
        <p:nvPicPr>
          <p:cNvPr id="28" name="object 8">
            <a:extLst>
              <a:ext uri="{FF2B5EF4-FFF2-40B4-BE49-F238E27FC236}">
                <a16:creationId xmlns:a16="http://schemas.microsoft.com/office/drawing/2014/main" id="{9B360079-4BBA-1950-863B-A83610FFF456}"/>
              </a:ext>
            </a:extLst>
          </p:cNvPr>
          <p:cNvPicPr/>
          <p:nvPr/>
        </p:nvPicPr>
        <p:blipFill>
          <a:blip r:embed="rId4" cstate="print"/>
          <a:stretch>
            <a:fillRect/>
          </a:stretch>
        </p:blipFill>
        <p:spPr>
          <a:xfrm>
            <a:off x="2684327" y="4482070"/>
            <a:ext cx="1727900" cy="905252"/>
          </a:xfrm>
          <a:prstGeom prst="rect">
            <a:avLst/>
          </a:prstGeom>
        </p:spPr>
      </p:pic>
      <p:pic>
        <p:nvPicPr>
          <p:cNvPr id="29" name="object 10">
            <a:extLst>
              <a:ext uri="{FF2B5EF4-FFF2-40B4-BE49-F238E27FC236}">
                <a16:creationId xmlns:a16="http://schemas.microsoft.com/office/drawing/2014/main" id="{39D1AC85-CA78-8BD2-C3F9-B2DC47829E50}"/>
              </a:ext>
            </a:extLst>
          </p:cNvPr>
          <p:cNvPicPr/>
          <p:nvPr/>
        </p:nvPicPr>
        <p:blipFill>
          <a:blip r:embed="rId5" cstate="print"/>
          <a:stretch>
            <a:fillRect/>
          </a:stretch>
        </p:blipFill>
        <p:spPr>
          <a:xfrm>
            <a:off x="4976556" y="4456368"/>
            <a:ext cx="1100327" cy="996664"/>
          </a:xfrm>
          <a:prstGeom prst="rect">
            <a:avLst/>
          </a:prstGeom>
        </p:spPr>
      </p:pic>
      <p:grpSp>
        <p:nvGrpSpPr>
          <p:cNvPr id="30" name="object 11">
            <a:extLst>
              <a:ext uri="{FF2B5EF4-FFF2-40B4-BE49-F238E27FC236}">
                <a16:creationId xmlns:a16="http://schemas.microsoft.com/office/drawing/2014/main" id="{8805F99F-1B02-AA92-7657-9DE1CD361B46}"/>
              </a:ext>
            </a:extLst>
          </p:cNvPr>
          <p:cNvGrpSpPr/>
          <p:nvPr/>
        </p:nvGrpSpPr>
        <p:grpSpPr>
          <a:xfrm>
            <a:off x="6948118" y="4411400"/>
            <a:ext cx="1112520" cy="1086600"/>
            <a:chOff x="6821423" y="4041647"/>
            <a:chExt cx="1112520" cy="1112520"/>
          </a:xfrm>
        </p:grpSpPr>
        <p:pic>
          <p:nvPicPr>
            <p:cNvPr id="31" name="object 12">
              <a:extLst>
                <a:ext uri="{FF2B5EF4-FFF2-40B4-BE49-F238E27FC236}">
                  <a16:creationId xmlns:a16="http://schemas.microsoft.com/office/drawing/2014/main" id="{03C86118-01A4-3292-2DF6-63266050EB39}"/>
                </a:ext>
              </a:extLst>
            </p:cNvPr>
            <p:cNvPicPr/>
            <p:nvPr/>
          </p:nvPicPr>
          <p:blipFill>
            <a:blip r:embed="rId6" cstate="print"/>
            <a:stretch>
              <a:fillRect/>
            </a:stretch>
          </p:blipFill>
          <p:spPr>
            <a:xfrm>
              <a:off x="6821423" y="4041647"/>
              <a:ext cx="1112520" cy="1112520"/>
            </a:xfrm>
            <a:prstGeom prst="rect">
              <a:avLst/>
            </a:prstGeom>
          </p:spPr>
        </p:pic>
        <p:sp>
          <p:nvSpPr>
            <p:cNvPr id="32" name="object 13">
              <a:extLst>
                <a:ext uri="{FF2B5EF4-FFF2-40B4-BE49-F238E27FC236}">
                  <a16:creationId xmlns:a16="http://schemas.microsoft.com/office/drawing/2014/main" id="{FDE5660D-0CD1-4460-57F7-DDEF20F076A2}"/>
                </a:ext>
              </a:extLst>
            </p:cNvPr>
            <p:cNvSpPr/>
            <p:nvPr/>
          </p:nvSpPr>
          <p:spPr>
            <a:xfrm>
              <a:off x="7229856" y="4427219"/>
              <a:ext cx="307975" cy="295910"/>
            </a:xfrm>
            <a:custGeom>
              <a:avLst/>
              <a:gdLst/>
              <a:ahLst/>
              <a:cxnLst/>
              <a:rect l="l" t="t" r="r" b="b"/>
              <a:pathLst>
                <a:path w="307975" h="295910">
                  <a:moveTo>
                    <a:pt x="248945" y="295402"/>
                  </a:moveTo>
                  <a:lnTo>
                    <a:pt x="226479" y="225615"/>
                  </a:lnTo>
                  <a:lnTo>
                    <a:pt x="153860" y="225615"/>
                  </a:lnTo>
                  <a:lnTo>
                    <a:pt x="248945" y="295402"/>
                  </a:lnTo>
                  <a:close/>
                </a:path>
                <a:path w="307975" h="295910">
                  <a:moveTo>
                    <a:pt x="307721" y="112801"/>
                  </a:moveTo>
                  <a:lnTo>
                    <a:pt x="190169" y="112801"/>
                  </a:lnTo>
                  <a:lnTo>
                    <a:pt x="153860" y="0"/>
                  </a:lnTo>
                  <a:lnTo>
                    <a:pt x="117551" y="112801"/>
                  </a:lnTo>
                  <a:lnTo>
                    <a:pt x="0" y="112801"/>
                  </a:lnTo>
                  <a:lnTo>
                    <a:pt x="95084" y="182587"/>
                  </a:lnTo>
                  <a:lnTo>
                    <a:pt x="58775" y="295402"/>
                  </a:lnTo>
                  <a:lnTo>
                    <a:pt x="153860" y="225602"/>
                  </a:lnTo>
                  <a:lnTo>
                    <a:pt x="226479" y="225602"/>
                  </a:lnTo>
                  <a:lnTo>
                    <a:pt x="212636" y="182587"/>
                  </a:lnTo>
                  <a:lnTo>
                    <a:pt x="307721" y="112801"/>
                  </a:lnTo>
                  <a:close/>
                </a:path>
              </a:pathLst>
            </a:custGeom>
            <a:solidFill>
              <a:srgbClr val="FFC000"/>
            </a:solidFill>
          </p:spPr>
          <p:txBody>
            <a:bodyPr wrap="square" lIns="0" tIns="0" rIns="0" bIns="0" rtlCol="0"/>
            <a:lstStyle/>
            <a:p>
              <a:endParaRPr/>
            </a:p>
          </p:txBody>
        </p:sp>
        <p:sp>
          <p:nvSpPr>
            <p:cNvPr id="33" name="object 14">
              <a:extLst>
                <a:ext uri="{FF2B5EF4-FFF2-40B4-BE49-F238E27FC236}">
                  <a16:creationId xmlns:a16="http://schemas.microsoft.com/office/drawing/2014/main" id="{D4B56456-A2E5-669B-F293-45502D7B54BB}"/>
                </a:ext>
              </a:extLst>
            </p:cNvPr>
            <p:cNvSpPr/>
            <p:nvPr/>
          </p:nvSpPr>
          <p:spPr>
            <a:xfrm>
              <a:off x="7229856" y="4427219"/>
              <a:ext cx="307975" cy="295910"/>
            </a:xfrm>
            <a:custGeom>
              <a:avLst/>
              <a:gdLst/>
              <a:ahLst/>
              <a:cxnLst/>
              <a:rect l="l" t="t" r="r" b="b"/>
              <a:pathLst>
                <a:path w="307975" h="295910">
                  <a:moveTo>
                    <a:pt x="0" y="112801"/>
                  </a:moveTo>
                  <a:lnTo>
                    <a:pt x="117551" y="112801"/>
                  </a:lnTo>
                  <a:lnTo>
                    <a:pt x="153860" y="0"/>
                  </a:lnTo>
                  <a:lnTo>
                    <a:pt x="190169" y="112801"/>
                  </a:lnTo>
                  <a:lnTo>
                    <a:pt x="307721" y="112801"/>
                  </a:lnTo>
                  <a:lnTo>
                    <a:pt x="212636" y="182587"/>
                  </a:lnTo>
                  <a:lnTo>
                    <a:pt x="248945" y="295402"/>
                  </a:lnTo>
                  <a:lnTo>
                    <a:pt x="153860" y="225602"/>
                  </a:lnTo>
                  <a:lnTo>
                    <a:pt x="58775" y="295402"/>
                  </a:lnTo>
                  <a:lnTo>
                    <a:pt x="95084" y="182587"/>
                  </a:lnTo>
                  <a:lnTo>
                    <a:pt x="0" y="112801"/>
                  </a:lnTo>
                  <a:close/>
                </a:path>
              </a:pathLst>
            </a:custGeom>
            <a:ln w="12700">
              <a:solidFill>
                <a:srgbClr val="FFFFFF"/>
              </a:solidFill>
            </a:ln>
          </p:spPr>
          <p:txBody>
            <a:bodyPr wrap="square" lIns="0" tIns="0" rIns="0" bIns="0" rtlCol="0"/>
            <a:lstStyle/>
            <a:p>
              <a:endParaRPr/>
            </a:p>
          </p:txBody>
        </p:sp>
      </p:grpSp>
      <p:sp>
        <p:nvSpPr>
          <p:cNvPr id="34" name="object 22">
            <a:extLst>
              <a:ext uri="{FF2B5EF4-FFF2-40B4-BE49-F238E27FC236}">
                <a16:creationId xmlns:a16="http://schemas.microsoft.com/office/drawing/2014/main" id="{01881DF3-0017-6ECB-34F2-10673BF3C021}"/>
              </a:ext>
            </a:extLst>
          </p:cNvPr>
          <p:cNvSpPr txBox="1"/>
          <p:nvPr/>
        </p:nvSpPr>
        <p:spPr>
          <a:xfrm>
            <a:off x="739723" y="2211443"/>
            <a:ext cx="7320915" cy="946413"/>
          </a:xfrm>
          <a:prstGeom prst="rect">
            <a:avLst/>
          </a:prstGeom>
        </p:spPr>
        <p:txBody>
          <a:bodyPr vert="horz" wrap="square" lIns="0" tIns="68580" rIns="0" bIns="0" rtlCol="0">
            <a:spAutoFit/>
          </a:bodyPr>
          <a:lstStyle/>
          <a:p>
            <a:pPr>
              <a:lnSpc>
                <a:spcPct val="100000"/>
              </a:lnSpc>
              <a:spcBef>
                <a:spcPts val="5"/>
              </a:spcBef>
            </a:pPr>
            <a:endParaRPr sz="2600" dirty="0">
              <a:latin typeface="Calibri"/>
              <a:cs typeface="Calibri"/>
            </a:endParaRPr>
          </a:p>
          <a:p>
            <a:pPr marL="472440">
              <a:lnSpc>
                <a:spcPct val="100000"/>
              </a:lnSpc>
              <a:tabLst>
                <a:tab pos="2389505" algn="l"/>
                <a:tab pos="4307205" algn="l"/>
                <a:tab pos="6224270" algn="l"/>
              </a:tabLst>
            </a:pPr>
            <a:r>
              <a:rPr sz="3100" dirty="0">
                <a:solidFill>
                  <a:srgbClr val="FFFFFF"/>
                </a:solidFill>
                <a:latin typeface="Calibri"/>
                <a:cs typeface="Calibri"/>
              </a:rPr>
              <a:t>M</a:t>
            </a:r>
            <a:r>
              <a:rPr sz="3100" spc="-5" dirty="0">
                <a:solidFill>
                  <a:srgbClr val="FFFFFF"/>
                </a:solidFill>
                <a:latin typeface="Calibri"/>
                <a:cs typeface="Calibri"/>
              </a:rPr>
              <a:t>OC</a:t>
            </a:r>
            <a:r>
              <a:rPr sz="3100" spc="-90" dirty="0">
                <a:solidFill>
                  <a:srgbClr val="FFFFFF"/>
                </a:solidFill>
                <a:latin typeface="Times New Roman"/>
                <a:cs typeface="Times New Roman"/>
              </a:rPr>
              <a:t> </a:t>
            </a:r>
            <a:r>
              <a:rPr sz="3100" spc="-5" dirty="0">
                <a:solidFill>
                  <a:srgbClr val="FFFFFF"/>
                </a:solidFill>
                <a:latin typeface="Calibri"/>
                <a:cs typeface="Calibri"/>
              </a:rPr>
              <a:t>1</a:t>
            </a:r>
            <a:r>
              <a:rPr sz="3100" dirty="0">
                <a:solidFill>
                  <a:srgbClr val="FFFFFF"/>
                </a:solidFill>
                <a:latin typeface="Times New Roman"/>
                <a:cs typeface="Times New Roman"/>
              </a:rPr>
              <a:t>	</a:t>
            </a:r>
            <a:r>
              <a:rPr sz="3100" dirty="0">
                <a:solidFill>
                  <a:srgbClr val="FFFFFF"/>
                </a:solidFill>
                <a:latin typeface="Calibri"/>
                <a:cs typeface="Calibri"/>
              </a:rPr>
              <a:t>M</a:t>
            </a:r>
            <a:r>
              <a:rPr sz="3100" spc="-5" dirty="0">
                <a:solidFill>
                  <a:srgbClr val="FFFFFF"/>
                </a:solidFill>
                <a:latin typeface="Calibri"/>
                <a:cs typeface="Calibri"/>
              </a:rPr>
              <a:t>OC</a:t>
            </a:r>
            <a:r>
              <a:rPr sz="3100" spc="-100" dirty="0">
                <a:solidFill>
                  <a:srgbClr val="FFFFFF"/>
                </a:solidFill>
                <a:latin typeface="Times New Roman"/>
                <a:cs typeface="Times New Roman"/>
              </a:rPr>
              <a:t> </a:t>
            </a:r>
            <a:r>
              <a:rPr sz="3100" spc="-5" dirty="0">
                <a:solidFill>
                  <a:srgbClr val="FFFFFF"/>
                </a:solidFill>
                <a:latin typeface="Calibri"/>
                <a:cs typeface="Calibri"/>
              </a:rPr>
              <a:t>2</a:t>
            </a:r>
            <a:r>
              <a:rPr sz="3100" dirty="0">
                <a:solidFill>
                  <a:srgbClr val="FFFFFF"/>
                </a:solidFill>
                <a:latin typeface="Times New Roman"/>
                <a:cs typeface="Times New Roman"/>
              </a:rPr>
              <a:t>	</a:t>
            </a:r>
            <a:r>
              <a:rPr sz="3100" dirty="0">
                <a:solidFill>
                  <a:srgbClr val="FFFFFF"/>
                </a:solidFill>
                <a:latin typeface="Calibri"/>
                <a:cs typeface="Calibri"/>
              </a:rPr>
              <a:t>M</a:t>
            </a:r>
            <a:r>
              <a:rPr sz="3100" spc="-5" dirty="0">
                <a:solidFill>
                  <a:srgbClr val="FFFFFF"/>
                </a:solidFill>
                <a:latin typeface="Calibri"/>
                <a:cs typeface="Calibri"/>
              </a:rPr>
              <a:t>OC</a:t>
            </a:r>
            <a:r>
              <a:rPr sz="3100" spc="-100" dirty="0">
                <a:solidFill>
                  <a:srgbClr val="FFFFFF"/>
                </a:solidFill>
                <a:latin typeface="Times New Roman"/>
                <a:cs typeface="Times New Roman"/>
              </a:rPr>
              <a:t> </a:t>
            </a:r>
            <a:r>
              <a:rPr sz="3100" spc="-5" dirty="0">
                <a:solidFill>
                  <a:srgbClr val="FFFFFF"/>
                </a:solidFill>
                <a:latin typeface="Calibri"/>
                <a:cs typeface="Calibri"/>
              </a:rPr>
              <a:t>3</a:t>
            </a:r>
            <a:r>
              <a:rPr sz="3100" dirty="0">
                <a:solidFill>
                  <a:srgbClr val="FFFFFF"/>
                </a:solidFill>
                <a:latin typeface="Times New Roman"/>
                <a:cs typeface="Times New Roman"/>
              </a:rPr>
              <a:t>	</a:t>
            </a:r>
            <a:r>
              <a:rPr sz="3100" dirty="0">
                <a:solidFill>
                  <a:srgbClr val="FFFFFF"/>
                </a:solidFill>
                <a:latin typeface="Calibri"/>
                <a:cs typeface="Calibri"/>
              </a:rPr>
              <a:t>M</a:t>
            </a:r>
            <a:r>
              <a:rPr sz="3100" spc="-5" dirty="0">
                <a:solidFill>
                  <a:srgbClr val="FFFFFF"/>
                </a:solidFill>
                <a:latin typeface="Calibri"/>
                <a:cs typeface="Calibri"/>
              </a:rPr>
              <a:t>OC</a:t>
            </a:r>
            <a:r>
              <a:rPr sz="3100" spc="-175" dirty="0">
                <a:solidFill>
                  <a:srgbClr val="FFFFFF"/>
                </a:solidFill>
                <a:latin typeface="Times New Roman"/>
                <a:cs typeface="Times New Roman"/>
              </a:rPr>
              <a:t> </a:t>
            </a:r>
            <a:r>
              <a:rPr sz="3100" spc="-5" dirty="0">
                <a:solidFill>
                  <a:srgbClr val="FFFFFF"/>
                </a:solidFill>
                <a:latin typeface="Calibri"/>
                <a:cs typeface="Calibri"/>
              </a:rPr>
              <a:t>4</a:t>
            </a:r>
            <a:endParaRPr sz="3100" dirty="0">
              <a:latin typeface="Calibri"/>
              <a:cs typeface="Calibri"/>
            </a:endParaRPr>
          </a:p>
        </p:txBody>
      </p:sp>
    </p:spTree>
    <p:extLst>
      <p:ext uri="{BB962C8B-B14F-4D97-AF65-F5344CB8AC3E}">
        <p14:creationId xmlns:p14="http://schemas.microsoft.com/office/powerpoint/2010/main" val="299091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427990" y="205106"/>
            <a:ext cx="839089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dirty="0">
                <a:solidFill>
                  <a:srgbClr val="45C2B1"/>
                </a:solidFill>
                <a:latin typeface="Comfortaa" pitchFamily="2" charset="0"/>
              </a:rPr>
              <a:t>Model of Care Components</a:t>
            </a:r>
          </a:p>
        </p:txBody>
      </p:sp>
      <p:sp>
        <p:nvSpPr>
          <p:cNvPr id="5" name="Content Placeholder 2">
            <a:extLst>
              <a:ext uri="{FF2B5EF4-FFF2-40B4-BE49-F238E27FC236}">
                <a16:creationId xmlns:a16="http://schemas.microsoft.com/office/drawing/2014/main" id="{D034E65C-4EEB-4306-A2F9-64CB2669E809}"/>
              </a:ext>
            </a:extLst>
          </p:cNvPr>
          <p:cNvSpPr txBox="1">
            <a:spLocks/>
          </p:cNvSpPr>
          <p:nvPr/>
        </p:nvSpPr>
        <p:spPr>
          <a:xfrm>
            <a:off x="427990" y="1033637"/>
            <a:ext cx="8390890" cy="3049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buFont typeface="Arial" panose="020B0604020202020204" pitchFamily="34" charset="0"/>
              <a:buChar char="•"/>
            </a:pPr>
            <a:r>
              <a:rPr lang="en-US" sz="1400" dirty="0">
                <a:solidFill>
                  <a:srgbClr val="194F90"/>
                </a:solidFill>
              </a:rPr>
              <a:t>The SNP MOC includes the following: </a:t>
            </a:r>
          </a:p>
        </p:txBody>
      </p:sp>
      <p:pic>
        <p:nvPicPr>
          <p:cNvPr id="7" name="Picture 6">
            <a:extLst>
              <a:ext uri="{FF2B5EF4-FFF2-40B4-BE49-F238E27FC236}">
                <a16:creationId xmlns:a16="http://schemas.microsoft.com/office/drawing/2014/main" id="{387B3BE9-F49C-436A-B731-5DD2EA4EBC41}"/>
              </a:ext>
            </a:extLst>
          </p:cNvPr>
          <p:cNvPicPr>
            <a:picLocks noChangeAspect="1"/>
          </p:cNvPicPr>
          <p:nvPr/>
        </p:nvPicPr>
        <p:blipFill>
          <a:blip r:embed="rId2"/>
          <a:stretch>
            <a:fillRect/>
          </a:stretch>
        </p:blipFill>
        <p:spPr>
          <a:xfrm>
            <a:off x="6443640" y="152863"/>
            <a:ext cx="2499360" cy="776415"/>
          </a:xfrm>
          <a:prstGeom prst="rect">
            <a:avLst/>
          </a:prstGeom>
        </p:spPr>
      </p:pic>
      <p:grpSp>
        <p:nvGrpSpPr>
          <p:cNvPr id="8" name="Group 7">
            <a:extLst>
              <a:ext uri="{FF2B5EF4-FFF2-40B4-BE49-F238E27FC236}">
                <a16:creationId xmlns:a16="http://schemas.microsoft.com/office/drawing/2014/main" id="{E6FF2FA1-E953-C1D6-B26D-1087ADDCCFFA}"/>
              </a:ext>
            </a:extLst>
          </p:cNvPr>
          <p:cNvGrpSpPr/>
          <p:nvPr/>
        </p:nvGrpSpPr>
        <p:grpSpPr>
          <a:xfrm>
            <a:off x="3036798" y="1515784"/>
            <a:ext cx="4820269" cy="999468"/>
            <a:chOff x="2711400" y="127532"/>
            <a:chExt cx="4820269" cy="999468"/>
          </a:xfrm>
          <a:solidFill>
            <a:srgbClr val="45C2B1"/>
          </a:solidFill>
        </p:grpSpPr>
        <p:sp>
          <p:nvSpPr>
            <p:cNvPr id="30" name="Rectangle: Top Corners Rounded 29">
              <a:extLst>
                <a:ext uri="{FF2B5EF4-FFF2-40B4-BE49-F238E27FC236}">
                  <a16:creationId xmlns:a16="http://schemas.microsoft.com/office/drawing/2014/main" id="{217311F3-784B-80CB-591A-79414A45CC4B}"/>
                </a:ext>
              </a:extLst>
            </p:cNvPr>
            <p:cNvSpPr/>
            <p:nvPr/>
          </p:nvSpPr>
          <p:spPr>
            <a:xfrm rot="5400000">
              <a:off x="4621801" y="-1782869"/>
              <a:ext cx="999468" cy="4820269"/>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ectangle: Top Corners Rounded 4">
              <a:extLst>
                <a:ext uri="{FF2B5EF4-FFF2-40B4-BE49-F238E27FC236}">
                  <a16:creationId xmlns:a16="http://schemas.microsoft.com/office/drawing/2014/main" id="{F0CDF3AC-ABF8-62CF-28FC-63801176650D}"/>
                </a:ext>
              </a:extLst>
            </p:cNvPr>
            <p:cNvSpPr txBox="1"/>
            <p:nvPr/>
          </p:nvSpPr>
          <p:spPr>
            <a:xfrm>
              <a:off x="2711401" y="176321"/>
              <a:ext cx="4771479" cy="90188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A: Description of Overall SNP Population</a:t>
              </a:r>
            </a:p>
            <a:p>
              <a:pPr marL="57150" lvl="1" indent="-57150" algn="l" defTabSz="400050">
                <a:lnSpc>
                  <a:spcPct val="90000"/>
                </a:lnSpc>
                <a:spcBef>
                  <a:spcPct val="0"/>
                </a:spcBef>
                <a:spcAft>
                  <a:spcPct val="15000"/>
                </a:spcAft>
                <a:buChar char="•"/>
              </a:pPr>
              <a:r>
                <a:rPr lang="en-US" sz="900" kern="1200" dirty="0"/>
                <a:t>Subpopulation – Most Vulnerable Enrollees</a:t>
              </a:r>
            </a:p>
          </p:txBody>
        </p:sp>
      </p:grpSp>
      <p:grpSp>
        <p:nvGrpSpPr>
          <p:cNvPr id="9" name="Group 8">
            <a:extLst>
              <a:ext uri="{FF2B5EF4-FFF2-40B4-BE49-F238E27FC236}">
                <a16:creationId xmlns:a16="http://schemas.microsoft.com/office/drawing/2014/main" id="{9438D3D9-8EA6-24B1-1B96-B7A97604CB10}"/>
              </a:ext>
            </a:extLst>
          </p:cNvPr>
          <p:cNvGrpSpPr/>
          <p:nvPr/>
        </p:nvGrpSpPr>
        <p:grpSpPr>
          <a:xfrm>
            <a:off x="325398" y="1390849"/>
            <a:ext cx="2711401" cy="1249336"/>
            <a:chOff x="0" y="2597"/>
            <a:chExt cx="2711401" cy="1249336"/>
          </a:xfrm>
          <a:solidFill>
            <a:srgbClr val="194F90"/>
          </a:solidFill>
        </p:grpSpPr>
        <p:sp>
          <p:nvSpPr>
            <p:cNvPr id="28" name="Rectangle: Rounded Corners 27">
              <a:extLst>
                <a:ext uri="{FF2B5EF4-FFF2-40B4-BE49-F238E27FC236}">
                  <a16:creationId xmlns:a16="http://schemas.microsoft.com/office/drawing/2014/main" id="{1631FD14-07DB-E947-307C-B89572506727}"/>
                </a:ext>
              </a:extLst>
            </p:cNvPr>
            <p:cNvSpPr/>
            <p:nvPr/>
          </p:nvSpPr>
          <p:spPr>
            <a:xfrm>
              <a:off x="0" y="2597"/>
              <a:ext cx="2711401" cy="124933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Rounded Corners 6">
              <a:extLst>
                <a:ext uri="{FF2B5EF4-FFF2-40B4-BE49-F238E27FC236}">
                  <a16:creationId xmlns:a16="http://schemas.microsoft.com/office/drawing/2014/main" id="{2ECCB970-D3AC-BD99-70EE-370ACDD6391E}"/>
                </a:ext>
              </a:extLst>
            </p:cNvPr>
            <p:cNvSpPr txBox="1"/>
            <p:nvPr/>
          </p:nvSpPr>
          <p:spPr>
            <a:xfrm>
              <a:off x="60988" y="63585"/>
              <a:ext cx="2589425" cy="11273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MOC 1: Description of SNP Population</a:t>
              </a:r>
            </a:p>
          </p:txBody>
        </p:sp>
      </p:grpSp>
      <p:grpSp>
        <p:nvGrpSpPr>
          <p:cNvPr id="10" name="Group 9">
            <a:extLst>
              <a:ext uri="{FF2B5EF4-FFF2-40B4-BE49-F238E27FC236}">
                <a16:creationId xmlns:a16="http://schemas.microsoft.com/office/drawing/2014/main" id="{37937CDA-0645-DC6D-A1FD-BDF198A6263C}"/>
              </a:ext>
            </a:extLst>
          </p:cNvPr>
          <p:cNvGrpSpPr/>
          <p:nvPr/>
        </p:nvGrpSpPr>
        <p:grpSpPr>
          <a:xfrm>
            <a:off x="3036798" y="2827587"/>
            <a:ext cx="4820269" cy="999468"/>
            <a:chOff x="2711400" y="1439335"/>
            <a:chExt cx="4820269" cy="999468"/>
          </a:xfrm>
          <a:solidFill>
            <a:srgbClr val="45C2B1"/>
          </a:solidFill>
        </p:grpSpPr>
        <p:sp>
          <p:nvSpPr>
            <p:cNvPr id="26" name="Rectangle: Top Corners Rounded 25">
              <a:extLst>
                <a:ext uri="{FF2B5EF4-FFF2-40B4-BE49-F238E27FC236}">
                  <a16:creationId xmlns:a16="http://schemas.microsoft.com/office/drawing/2014/main" id="{B4330162-D5A2-73DD-5AC4-4267554373A1}"/>
                </a:ext>
              </a:extLst>
            </p:cNvPr>
            <p:cNvSpPr/>
            <p:nvPr/>
          </p:nvSpPr>
          <p:spPr>
            <a:xfrm rot="5400000">
              <a:off x="4621801" y="-471066"/>
              <a:ext cx="999468" cy="4820269"/>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ectangle: Top Corners Rounded 8">
              <a:extLst>
                <a:ext uri="{FF2B5EF4-FFF2-40B4-BE49-F238E27FC236}">
                  <a16:creationId xmlns:a16="http://schemas.microsoft.com/office/drawing/2014/main" id="{9305D8C0-DCD8-82BC-A4A8-B043A0294BE5}"/>
                </a:ext>
              </a:extLst>
            </p:cNvPr>
            <p:cNvSpPr txBox="1"/>
            <p:nvPr/>
          </p:nvSpPr>
          <p:spPr>
            <a:xfrm>
              <a:off x="2711401" y="1488124"/>
              <a:ext cx="4771479" cy="90188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A: SNP Staff Structure</a:t>
              </a:r>
            </a:p>
            <a:p>
              <a:pPr marL="57150" lvl="1" indent="-57150" algn="l" defTabSz="400050">
                <a:lnSpc>
                  <a:spcPct val="90000"/>
                </a:lnSpc>
                <a:spcBef>
                  <a:spcPct val="0"/>
                </a:spcBef>
                <a:spcAft>
                  <a:spcPct val="15000"/>
                </a:spcAft>
                <a:buChar char="•"/>
              </a:pPr>
              <a:r>
                <a:rPr lang="en-US" sz="900" kern="1200" dirty="0"/>
                <a:t>B: Health Risk Assessment Tool (HRAT)</a:t>
              </a:r>
            </a:p>
            <a:p>
              <a:pPr marL="57150" lvl="1" indent="-57150" algn="l" defTabSz="400050">
                <a:lnSpc>
                  <a:spcPct val="90000"/>
                </a:lnSpc>
                <a:spcBef>
                  <a:spcPct val="0"/>
                </a:spcBef>
                <a:spcAft>
                  <a:spcPct val="15000"/>
                </a:spcAft>
                <a:buChar char="•"/>
              </a:pPr>
              <a:r>
                <a:rPr lang="en-US" sz="900" kern="1200" dirty="0"/>
                <a:t>C: Face-to-Face Encounter</a:t>
              </a:r>
            </a:p>
            <a:p>
              <a:pPr marL="57150" lvl="1" indent="-57150" algn="l" defTabSz="400050">
                <a:lnSpc>
                  <a:spcPct val="90000"/>
                </a:lnSpc>
                <a:spcBef>
                  <a:spcPct val="0"/>
                </a:spcBef>
                <a:spcAft>
                  <a:spcPct val="15000"/>
                </a:spcAft>
                <a:buChar char="•"/>
              </a:pPr>
              <a:r>
                <a:rPr lang="en-US" sz="900" kern="1200" dirty="0"/>
                <a:t>D: Individualized Care Plan (ICP)</a:t>
              </a:r>
            </a:p>
            <a:p>
              <a:pPr marL="57150" lvl="1" indent="-57150" algn="l" defTabSz="400050">
                <a:lnSpc>
                  <a:spcPct val="90000"/>
                </a:lnSpc>
                <a:spcBef>
                  <a:spcPct val="0"/>
                </a:spcBef>
                <a:spcAft>
                  <a:spcPct val="15000"/>
                </a:spcAft>
                <a:buChar char="•"/>
              </a:pPr>
              <a:r>
                <a:rPr lang="en-US" sz="900" kern="1200" dirty="0"/>
                <a:t>E: Interdisciplinary Care Team (ICP)</a:t>
              </a:r>
            </a:p>
            <a:p>
              <a:pPr marL="57150" lvl="1" indent="-57150" algn="l" defTabSz="400050">
                <a:lnSpc>
                  <a:spcPct val="90000"/>
                </a:lnSpc>
                <a:spcBef>
                  <a:spcPct val="0"/>
                </a:spcBef>
                <a:spcAft>
                  <a:spcPct val="15000"/>
                </a:spcAft>
                <a:buChar char="•"/>
              </a:pPr>
              <a:r>
                <a:rPr lang="en-US" sz="900" kern="1200" dirty="0"/>
                <a:t>F: Care Transition Protocols</a:t>
              </a:r>
            </a:p>
          </p:txBody>
        </p:sp>
      </p:grpSp>
      <p:grpSp>
        <p:nvGrpSpPr>
          <p:cNvPr id="11" name="Group 10">
            <a:extLst>
              <a:ext uri="{FF2B5EF4-FFF2-40B4-BE49-F238E27FC236}">
                <a16:creationId xmlns:a16="http://schemas.microsoft.com/office/drawing/2014/main" id="{0DF5E5E0-C1C0-AB3B-70D0-E757D27A3BE3}"/>
              </a:ext>
            </a:extLst>
          </p:cNvPr>
          <p:cNvGrpSpPr/>
          <p:nvPr/>
        </p:nvGrpSpPr>
        <p:grpSpPr>
          <a:xfrm>
            <a:off x="325398" y="2702652"/>
            <a:ext cx="2711401" cy="1249336"/>
            <a:chOff x="0" y="1314400"/>
            <a:chExt cx="2711401" cy="1249336"/>
          </a:xfrm>
          <a:solidFill>
            <a:srgbClr val="194F90"/>
          </a:solidFill>
        </p:grpSpPr>
        <p:sp>
          <p:nvSpPr>
            <p:cNvPr id="24" name="Rectangle: Rounded Corners 23">
              <a:extLst>
                <a:ext uri="{FF2B5EF4-FFF2-40B4-BE49-F238E27FC236}">
                  <a16:creationId xmlns:a16="http://schemas.microsoft.com/office/drawing/2014/main" id="{4F55C46D-ED07-F712-29A1-565D4F3ECBC8}"/>
                </a:ext>
              </a:extLst>
            </p:cNvPr>
            <p:cNvSpPr/>
            <p:nvPr/>
          </p:nvSpPr>
          <p:spPr>
            <a:xfrm>
              <a:off x="0" y="1314400"/>
              <a:ext cx="2711401" cy="124933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Rounded Corners 10">
              <a:extLst>
                <a:ext uri="{FF2B5EF4-FFF2-40B4-BE49-F238E27FC236}">
                  <a16:creationId xmlns:a16="http://schemas.microsoft.com/office/drawing/2014/main" id="{30380C88-1A39-AEB6-BAA1-B9CA5BDB055F}"/>
                </a:ext>
              </a:extLst>
            </p:cNvPr>
            <p:cNvSpPr txBox="1"/>
            <p:nvPr/>
          </p:nvSpPr>
          <p:spPr>
            <a:xfrm>
              <a:off x="60988" y="1375388"/>
              <a:ext cx="2589425" cy="11273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MOC 2: Care Coordination</a:t>
              </a:r>
            </a:p>
          </p:txBody>
        </p:sp>
      </p:grpSp>
      <p:grpSp>
        <p:nvGrpSpPr>
          <p:cNvPr id="12" name="Group 11">
            <a:extLst>
              <a:ext uri="{FF2B5EF4-FFF2-40B4-BE49-F238E27FC236}">
                <a16:creationId xmlns:a16="http://schemas.microsoft.com/office/drawing/2014/main" id="{D3F55B6B-4470-306E-4060-9ACB109BAA8E}"/>
              </a:ext>
            </a:extLst>
          </p:cNvPr>
          <p:cNvGrpSpPr/>
          <p:nvPr/>
        </p:nvGrpSpPr>
        <p:grpSpPr>
          <a:xfrm>
            <a:off x="3036798" y="4139389"/>
            <a:ext cx="4820269" cy="999468"/>
            <a:chOff x="2711400" y="2751137"/>
            <a:chExt cx="4820269" cy="999468"/>
          </a:xfrm>
          <a:solidFill>
            <a:srgbClr val="45C2B1"/>
          </a:solidFill>
        </p:grpSpPr>
        <p:sp>
          <p:nvSpPr>
            <p:cNvPr id="22" name="Rectangle: Top Corners Rounded 21">
              <a:extLst>
                <a:ext uri="{FF2B5EF4-FFF2-40B4-BE49-F238E27FC236}">
                  <a16:creationId xmlns:a16="http://schemas.microsoft.com/office/drawing/2014/main" id="{C58AEA65-AE58-27FE-8201-D3B120104D82}"/>
                </a:ext>
              </a:extLst>
            </p:cNvPr>
            <p:cNvSpPr/>
            <p:nvPr/>
          </p:nvSpPr>
          <p:spPr>
            <a:xfrm rot="5400000">
              <a:off x="4621801" y="840736"/>
              <a:ext cx="999468" cy="4820269"/>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ectangle: Top Corners Rounded 12">
              <a:extLst>
                <a:ext uri="{FF2B5EF4-FFF2-40B4-BE49-F238E27FC236}">
                  <a16:creationId xmlns:a16="http://schemas.microsoft.com/office/drawing/2014/main" id="{2E0C514F-478D-41B4-6038-4073F83DAD84}"/>
                </a:ext>
              </a:extLst>
            </p:cNvPr>
            <p:cNvSpPr txBox="1"/>
            <p:nvPr/>
          </p:nvSpPr>
          <p:spPr>
            <a:xfrm>
              <a:off x="2711401" y="2799926"/>
              <a:ext cx="4771479" cy="90188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A: Specialized Expertise</a:t>
              </a:r>
            </a:p>
            <a:p>
              <a:pPr marL="57150" lvl="1" indent="-57150" algn="l" defTabSz="400050">
                <a:lnSpc>
                  <a:spcPct val="90000"/>
                </a:lnSpc>
                <a:spcBef>
                  <a:spcPct val="0"/>
                </a:spcBef>
                <a:spcAft>
                  <a:spcPct val="15000"/>
                </a:spcAft>
                <a:buChar char="•"/>
              </a:pPr>
              <a:r>
                <a:rPr lang="en-US" sz="900" kern="1200" dirty="0"/>
                <a:t>B: Use of Clinical Practice Guidelines (CPGs) and Care Transition Protocols (CPTs)</a:t>
              </a:r>
            </a:p>
            <a:p>
              <a:pPr marL="57150" lvl="1" indent="-57150" algn="l" defTabSz="400050">
                <a:lnSpc>
                  <a:spcPct val="90000"/>
                </a:lnSpc>
                <a:spcBef>
                  <a:spcPct val="0"/>
                </a:spcBef>
                <a:spcAft>
                  <a:spcPct val="15000"/>
                </a:spcAft>
                <a:buChar char="•"/>
              </a:pPr>
              <a:r>
                <a:rPr lang="en-US" sz="900" kern="1200" dirty="0"/>
                <a:t>C: MOC Training for the Provider Network</a:t>
              </a:r>
            </a:p>
          </p:txBody>
        </p:sp>
      </p:grpSp>
      <p:grpSp>
        <p:nvGrpSpPr>
          <p:cNvPr id="13" name="Group 12">
            <a:extLst>
              <a:ext uri="{FF2B5EF4-FFF2-40B4-BE49-F238E27FC236}">
                <a16:creationId xmlns:a16="http://schemas.microsoft.com/office/drawing/2014/main" id="{C83DF805-5021-007E-FA0D-8F4447AEA095}"/>
              </a:ext>
            </a:extLst>
          </p:cNvPr>
          <p:cNvGrpSpPr/>
          <p:nvPr/>
        </p:nvGrpSpPr>
        <p:grpSpPr>
          <a:xfrm>
            <a:off x="325398" y="4014455"/>
            <a:ext cx="2711401" cy="1249336"/>
            <a:chOff x="0" y="2626203"/>
            <a:chExt cx="2711401" cy="1249336"/>
          </a:xfrm>
          <a:solidFill>
            <a:srgbClr val="194F90"/>
          </a:solidFill>
        </p:grpSpPr>
        <p:sp>
          <p:nvSpPr>
            <p:cNvPr id="20" name="Rectangle: Rounded Corners 19">
              <a:extLst>
                <a:ext uri="{FF2B5EF4-FFF2-40B4-BE49-F238E27FC236}">
                  <a16:creationId xmlns:a16="http://schemas.microsoft.com/office/drawing/2014/main" id="{2CB277A6-E9D7-DA7A-AF90-5D122500D53C}"/>
                </a:ext>
              </a:extLst>
            </p:cNvPr>
            <p:cNvSpPr/>
            <p:nvPr/>
          </p:nvSpPr>
          <p:spPr>
            <a:xfrm>
              <a:off x="0" y="2626203"/>
              <a:ext cx="2711401" cy="124933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14">
              <a:extLst>
                <a:ext uri="{FF2B5EF4-FFF2-40B4-BE49-F238E27FC236}">
                  <a16:creationId xmlns:a16="http://schemas.microsoft.com/office/drawing/2014/main" id="{3921FD9F-65FE-634D-0C12-0717C62ECFF7}"/>
                </a:ext>
              </a:extLst>
            </p:cNvPr>
            <p:cNvSpPr txBox="1"/>
            <p:nvPr/>
          </p:nvSpPr>
          <p:spPr>
            <a:xfrm>
              <a:off x="60988" y="2687191"/>
              <a:ext cx="2589425" cy="11273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MOC 3: Provider Network</a:t>
              </a:r>
            </a:p>
          </p:txBody>
        </p:sp>
      </p:grpSp>
      <p:grpSp>
        <p:nvGrpSpPr>
          <p:cNvPr id="14" name="Group 13">
            <a:extLst>
              <a:ext uri="{FF2B5EF4-FFF2-40B4-BE49-F238E27FC236}">
                <a16:creationId xmlns:a16="http://schemas.microsoft.com/office/drawing/2014/main" id="{B10E2EFE-16D8-C249-7C4D-D765C11204A9}"/>
              </a:ext>
            </a:extLst>
          </p:cNvPr>
          <p:cNvGrpSpPr/>
          <p:nvPr/>
        </p:nvGrpSpPr>
        <p:grpSpPr>
          <a:xfrm>
            <a:off x="3036798" y="5451192"/>
            <a:ext cx="4820269" cy="999468"/>
            <a:chOff x="2711400" y="4062940"/>
            <a:chExt cx="4820269" cy="999468"/>
          </a:xfrm>
          <a:solidFill>
            <a:srgbClr val="45C2B1"/>
          </a:solidFill>
        </p:grpSpPr>
        <p:sp>
          <p:nvSpPr>
            <p:cNvPr id="18" name="Rectangle: Top Corners Rounded 17">
              <a:extLst>
                <a:ext uri="{FF2B5EF4-FFF2-40B4-BE49-F238E27FC236}">
                  <a16:creationId xmlns:a16="http://schemas.microsoft.com/office/drawing/2014/main" id="{4959BA47-F455-9776-7554-1A0C1B74801F}"/>
                </a:ext>
              </a:extLst>
            </p:cNvPr>
            <p:cNvSpPr/>
            <p:nvPr/>
          </p:nvSpPr>
          <p:spPr>
            <a:xfrm rot="5400000">
              <a:off x="4621801" y="2152539"/>
              <a:ext cx="999468" cy="4820269"/>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Top Corners Rounded 16">
              <a:extLst>
                <a:ext uri="{FF2B5EF4-FFF2-40B4-BE49-F238E27FC236}">
                  <a16:creationId xmlns:a16="http://schemas.microsoft.com/office/drawing/2014/main" id="{E6FB531B-D80E-F40D-E3DF-9A1E847B8DED}"/>
                </a:ext>
              </a:extLst>
            </p:cNvPr>
            <p:cNvSpPr txBox="1"/>
            <p:nvPr/>
          </p:nvSpPr>
          <p:spPr>
            <a:xfrm>
              <a:off x="2711401" y="4111729"/>
              <a:ext cx="4771479" cy="90188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A: MOC Quality Performance Improvement Plan</a:t>
              </a:r>
            </a:p>
            <a:p>
              <a:pPr marL="57150" lvl="1" indent="-57150" algn="l" defTabSz="400050">
                <a:lnSpc>
                  <a:spcPct val="90000"/>
                </a:lnSpc>
                <a:spcBef>
                  <a:spcPct val="0"/>
                </a:spcBef>
                <a:spcAft>
                  <a:spcPct val="15000"/>
                </a:spcAft>
                <a:buChar char="•"/>
              </a:pPr>
              <a:r>
                <a:rPr lang="en-US" sz="900" kern="1200" dirty="0"/>
                <a:t>B: Measurable Goals and Health Outcomes for the MOC</a:t>
              </a:r>
            </a:p>
            <a:p>
              <a:pPr marL="57150" lvl="1" indent="-57150" algn="l" defTabSz="400050">
                <a:lnSpc>
                  <a:spcPct val="90000"/>
                </a:lnSpc>
                <a:spcBef>
                  <a:spcPct val="0"/>
                </a:spcBef>
                <a:spcAft>
                  <a:spcPct val="15000"/>
                </a:spcAft>
                <a:buChar char="•"/>
              </a:pPr>
              <a:r>
                <a:rPr lang="en-US" sz="900" kern="1200" dirty="0"/>
                <a:t>C: Measuring Patient Experience of Care (SNP Member Satisfaction)</a:t>
              </a:r>
            </a:p>
            <a:p>
              <a:pPr marL="57150" lvl="1" indent="-57150" algn="l" defTabSz="400050">
                <a:lnSpc>
                  <a:spcPct val="90000"/>
                </a:lnSpc>
                <a:spcBef>
                  <a:spcPct val="0"/>
                </a:spcBef>
                <a:spcAft>
                  <a:spcPct val="15000"/>
                </a:spcAft>
                <a:buChar char="•"/>
              </a:pPr>
              <a:r>
                <a:rPr lang="en-US" sz="900" kern="1200" dirty="0"/>
                <a:t>D: Ongoing Performance Improvement Evaluation of the MOC</a:t>
              </a:r>
            </a:p>
            <a:p>
              <a:pPr marL="57150" lvl="1" indent="-57150" algn="l" defTabSz="400050">
                <a:lnSpc>
                  <a:spcPct val="90000"/>
                </a:lnSpc>
                <a:spcBef>
                  <a:spcPct val="0"/>
                </a:spcBef>
                <a:spcAft>
                  <a:spcPct val="15000"/>
                </a:spcAft>
                <a:buChar char="•"/>
              </a:pPr>
              <a:r>
                <a:rPr lang="en-US" sz="900" kern="1200" dirty="0"/>
                <a:t>E: Dissemination of SNP Quality Performance Related to the MOC </a:t>
              </a:r>
            </a:p>
          </p:txBody>
        </p:sp>
      </p:grpSp>
      <p:grpSp>
        <p:nvGrpSpPr>
          <p:cNvPr id="15" name="Group 14">
            <a:extLst>
              <a:ext uri="{FF2B5EF4-FFF2-40B4-BE49-F238E27FC236}">
                <a16:creationId xmlns:a16="http://schemas.microsoft.com/office/drawing/2014/main" id="{698477AB-408E-ED97-A09C-674834907437}"/>
              </a:ext>
            </a:extLst>
          </p:cNvPr>
          <p:cNvGrpSpPr/>
          <p:nvPr/>
        </p:nvGrpSpPr>
        <p:grpSpPr>
          <a:xfrm>
            <a:off x="325398" y="5326258"/>
            <a:ext cx="2711401" cy="1249336"/>
            <a:chOff x="0" y="3938006"/>
            <a:chExt cx="2711401" cy="1249336"/>
          </a:xfrm>
          <a:solidFill>
            <a:srgbClr val="194F90"/>
          </a:solidFill>
        </p:grpSpPr>
        <p:sp>
          <p:nvSpPr>
            <p:cNvPr id="16" name="Rectangle: Rounded Corners 15">
              <a:extLst>
                <a:ext uri="{FF2B5EF4-FFF2-40B4-BE49-F238E27FC236}">
                  <a16:creationId xmlns:a16="http://schemas.microsoft.com/office/drawing/2014/main" id="{5C6DAA95-4809-C542-7CEF-7F44F88507E7}"/>
                </a:ext>
              </a:extLst>
            </p:cNvPr>
            <p:cNvSpPr/>
            <p:nvPr/>
          </p:nvSpPr>
          <p:spPr>
            <a:xfrm>
              <a:off x="0" y="3938006"/>
              <a:ext cx="2711401" cy="124933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18">
              <a:extLst>
                <a:ext uri="{FF2B5EF4-FFF2-40B4-BE49-F238E27FC236}">
                  <a16:creationId xmlns:a16="http://schemas.microsoft.com/office/drawing/2014/main" id="{6BCEE177-F1D3-199F-2AF8-B4CB578D15A7}"/>
                </a:ext>
              </a:extLst>
            </p:cNvPr>
            <p:cNvSpPr txBox="1"/>
            <p:nvPr/>
          </p:nvSpPr>
          <p:spPr>
            <a:xfrm>
              <a:off x="60988" y="3998994"/>
              <a:ext cx="2589425" cy="11273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MOC 4: MOC Quality Measurement and Performance Improvement</a:t>
              </a:r>
            </a:p>
          </p:txBody>
        </p:sp>
      </p:grpSp>
    </p:spTree>
    <p:extLst>
      <p:ext uri="{BB962C8B-B14F-4D97-AF65-F5344CB8AC3E}">
        <p14:creationId xmlns:p14="http://schemas.microsoft.com/office/powerpoint/2010/main" val="198116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EFB40-369D-42D5-9ABE-05DE1A2EC214}"/>
              </a:ext>
            </a:extLst>
          </p:cNvPr>
          <p:cNvSpPr>
            <a:spLocks noGrp="1"/>
          </p:cNvSpPr>
          <p:nvPr>
            <p:ph type="title"/>
          </p:nvPr>
        </p:nvSpPr>
        <p:spPr>
          <a:xfrm>
            <a:off x="1024620" y="4376508"/>
            <a:ext cx="7217553" cy="1257202"/>
          </a:xfrm>
        </p:spPr>
        <p:txBody>
          <a:bodyPr vert="horz" lIns="91440" tIns="45720" rIns="91440" bIns="45720" rtlCol="0" anchor="b">
            <a:normAutofit/>
          </a:bodyPr>
          <a:lstStyle/>
          <a:p>
            <a:r>
              <a:rPr lang="en-US" sz="5700" kern="1200" spc="-8" dirty="0">
                <a:solidFill>
                  <a:srgbClr val="194F90"/>
                </a:solidFill>
                <a:latin typeface="+mj-lt"/>
                <a:ea typeface="+mj-ea"/>
                <a:cs typeface="+mj-cs"/>
              </a:rPr>
              <a:t>MOC 1</a:t>
            </a:r>
            <a:endParaRPr lang="en-US" sz="5700" kern="1200" dirty="0">
              <a:solidFill>
                <a:srgbClr val="194F90"/>
              </a:solidFill>
              <a:latin typeface="+mj-lt"/>
              <a:ea typeface="+mj-ea"/>
              <a:cs typeface="+mj-cs"/>
            </a:endParaRPr>
          </a:p>
        </p:txBody>
      </p:sp>
      <p:sp>
        <p:nvSpPr>
          <p:cNvPr id="3" name="Text Placeholder 2">
            <a:extLst>
              <a:ext uri="{FF2B5EF4-FFF2-40B4-BE49-F238E27FC236}">
                <a16:creationId xmlns:a16="http://schemas.microsoft.com/office/drawing/2014/main" id="{16131C82-0906-4304-863E-2848695C5D8D}"/>
              </a:ext>
            </a:extLst>
          </p:cNvPr>
          <p:cNvSpPr>
            <a:spLocks noGrp="1"/>
          </p:cNvSpPr>
          <p:nvPr>
            <p:ph type="body" idx="1"/>
          </p:nvPr>
        </p:nvSpPr>
        <p:spPr>
          <a:xfrm>
            <a:off x="1024619" y="5633710"/>
            <a:ext cx="7217553" cy="417227"/>
          </a:xfrm>
        </p:spPr>
        <p:txBody>
          <a:bodyPr vert="horz" lIns="91440" tIns="45720" rIns="91440" bIns="45720" rtlCol="0">
            <a:normAutofit/>
          </a:bodyPr>
          <a:lstStyle/>
          <a:p>
            <a:r>
              <a:rPr lang="en-US" sz="2200" kern="1200" dirty="0">
                <a:solidFill>
                  <a:srgbClr val="45C2B1"/>
                </a:solidFill>
                <a:latin typeface="+mn-lt"/>
                <a:ea typeface="+mn-ea"/>
                <a:cs typeface="+mn-cs"/>
              </a:rPr>
              <a:t>Description of SNP Population</a:t>
            </a:r>
          </a:p>
          <a:p>
            <a:endParaRPr lang="en-US" sz="2200" kern="1200" dirty="0">
              <a:solidFill>
                <a:schemeClr val="tx1"/>
              </a:solidFill>
              <a:latin typeface="+mn-lt"/>
              <a:ea typeface="+mn-ea"/>
              <a:cs typeface="+mn-cs"/>
            </a:endParaRPr>
          </a:p>
        </p:txBody>
      </p:sp>
      <p:sp>
        <p:nvSpPr>
          <p:cNvPr id="11" name="Rectangle 10">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6AFFB5AD-BE3B-43FF-ADD3-18C10F5D7C70}"/>
              </a:ext>
            </a:extLst>
          </p:cNvPr>
          <p:cNvPicPr>
            <a:picLocks noChangeAspect="1"/>
          </p:cNvPicPr>
          <p:nvPr/>
        </p:nvPicPr>
        <p:blipFill>
          <a:blip r:embed="rId2"/>
          <a:stretch>
            <a:fillRect/>
          </a:stretch>
        </p:blipFill>
        <p:spPr>
          <a:xfrm>
            <a:off x="1024391" y="1345308"/>
            <a:ext cx="7450954" cy="2309797"/>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79573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8DAD7-88AC-4FDB-BA1F-B80964A3AAF9}"/>
              </a:ext>
            </a:extLst>
          </p:cNvPr>
          <p:cNvSpPr txBox="1">
            <a:spLocks/>
          </p:cNvSpPr>
          <p:nvPr/>
        </p:nvSpPr>
        <p:spPr>
          <a:xfrm>
            <a:off x="3567430" y="174940"/>
            <a:ext cx="4956810" cy="776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3200" dirty="0">
                <a:solidFill>
                  <a:srgbClr val="45C2B1"/>
                </a:solidFill>
                <a:latin typeface="Comfortaa" pitchFamily="2" charset="0"/>
              </a:rPr>
              <a:t>Overall SNP Population</a:t>
            </a:r>
          </a:p>
        </p:txBody>
      </p:sp>
      <p:pic>
        <p:nvPicPr>
          <p:cNvPr id="7" name="Picture 6">
            <a:extLst>
              <a:ext uri="{FF2B5EF4-FFF2-40B4-BE49-F238E27FC236}">
                <a16:creationId xmlns:a16="http://schemas.microsoft.com/office/drawing/2014/main" id="{BB783E28-EBC6-481C-A9D2-BAA6D793179F}"/>
              </a:ext>
            </a:extLst>
          </p:cNvPr>
          <p:cNvPicPr>
            <a:picLocks noChangeAspect="1"/>
          </p:cNvPicPr>
          <p:nvPr/>
        </p:nvPicPr>
        <p:blipFill>
          <a:blip r:embed="rId2"/>
          <a:stretch>
            <a:fillRect/>
          </a:stretch>
        </p:blipFill>
        <p:spPr>
          <a:xfrm>
            <a:off x="6471811" y="5975986"/>
            <a:ext cx="2499577" cy="780356"/>
          </a:xfrm>
          <a:prstGeom prst="rect">
            <a:avLst/>
          </a:prstGeom>
        </p:spPr>
      </p:pic>
      <p:sp>
        <p:nvSpPr>
          <p:cNvPr id="6" name="TextBox 5">
            <a:extLst>
              <a:ext uri="{FF2B5EF4-FFF2-40B4-BE49-F238E27FC236}">
                <a16:creationId xmlns:a16="http://schemas.microsoft.com/office/drawing/2014/main" id="{7E80CBEB-0ECC-4A6B-9A57-419423F81E76}"/>
              </a:ext>
            </a:extLst>
          </p:cNvPr>
          <p:cNvSpPr txBox="1"/>
          <p:nvPr/>
        </p:nvSpPr>
        <p:spPr>
          <a:xfrm>
            <a:off x="3689038" y="1031370"/>
            <a:ext cx="4835202" cy="5334794"/>
          </a:xfrm>
          <a:prstGeom prst="rect">
            <a:avLst/>
          </a:prstGeom>
          <a:noFill/>
        </p:spPr>
        <p:txBody>
          <a:bodyPr wrap="square" rtlCol="0">
            <a:spAutoFit/>
          </a:bodyPr>
          <a:lstStyle/>
          <a:p>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SNP MOCs must identify and describe the target population, including health and social factors, and unique  characteristics of each SNP type.</a:t>
            </a:r>
          </a:p>
          <a:p>
            <a:pPr>
              <a:spcBef>
                <a:spcPts val="1350"/>
              </a:spcBef>
            </a:pPr>
            <a:r>
              <a:rPr lang="en-US" sz="1600" dirty="0">
                <a:solidFill>
                  <a:srgbClr val="194F90"/>
                </a:solidFill>
                <a:latin typeface="Open Sans" panose="020B0606030504020204" pitchFamily="34" charset="0"/>
                <a:ea typeface="Open Sans" panose="020B0606030504020204" pitchFamily="34" charset="0"/>
                <a:cs typeface="Open Sans" panose="020B0606030504020204" pitchFamily="34" charset="0"/>
              </a:rPr>
              <a:t>Clever Care MOC:</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Provides a foundation upon which the remaining measures build a complete continuum of care (e.g., end-of-life &amp; special considerations) for current and  potential members Clever Care intends to serve</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Describes how Clever Care staff will determine, verify and track eligibility of SNP beneficiaries</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Describes the social, cognitive and environmental factors, living conditions and co-morbidities associated with the SNP population</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Identify and describe the medical and health conditions impacting SNP beneficiaries</a:t>
            </a:r>
          </a:p>
          <a:p>
            <a:pPr marL="214313" indent="-214313">
              <a:spcBef>
                <a:spcPts val="6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Define the unique characteristics of the SNP population served</a:t>
            </a:r>
          </a:p>
        </p:txBody>
      </p:sp>
      <p:pic>
        <p:nvPicPr>
          <p:cNvPr id="3" name="Picture 2" descr="A couple of people that are standing in the grass&#10;&#10;Description automatically generated">
            <a:extLst>
              <a:ext uri="{FF2B5EF4-FFF2-40B4-BE49-F238E27FC236}">
                <a16:creationId xmlns:a16="http://schemas.microsoft.com/office/drawing/2014/main" id="{51D42205-4676-4FFD-A501-782C97B26D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434080" cy="6860052"/>
          </a:xfrm>
          <a:prstGeom prst="rect">
            <a:avLst/>
          </a:prstGeom>
        </p:spPr>
      </p:pic>
    </p:spTree>
    <p:extLst>
      <p:ext uri="{BB962C8B-B14F-4D97-AF65-F5344CB8AC3E}">
        <p14:creationId xmlns:p14="http://schemas.microsoft.com/office/powerpoint/2010/main" val="3874193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a98b8ef-1c42-4c79-9a8d-2e83f3937cd9">
      <UserInfo>
        <DisplayName/>
        <AccountId xsi:nil="true"/>
        <AccountType/>
      </UserInfo>
    </SharedWithUsers>
    <TaxCatchAll xmlns="1a98b8ef-1c42-4c79-9a8d-2e83f3937cd9" xsi:nil="true"/>
    <lcf76f155ced4ddcb4097134ff3c332f xmlns="608760c8-5521-4291-9fd5-cdff0f21166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039275F4F5C0409F023AD6BEE15797" ma:contentTypeVersion="15" ma:contentTypeDescription="Create a new document." ma:contentTypeScope="" ma:versionID="451c6d4308c8490ac1597911838382ad">
  <xsd:schema xmlns:xsd="http://www.w3.org/2001/XMLSchema" xmlns:xs="http://www.w3.org/2001/XMLSchema" xmlns:p="http://schemas.microsoft.com/office/2006/metadata/properties" xmlns:ns2="608760c8-5521-4291-9fd5-cdff0f211667" xmlns:ns3="1a98b8ef-1c42-4c79-9a8d-2e83f3937cd9" targetNamespace="http://schemas.microsoft.com/office/2006/metadata/properties" ma:root="true" ma:fieldsID="de68ec7d43803483961a204f7191c876" ns2:_="" ns3:_="">
    <xsd:import namespace="608760c8-5521-4291-9fd5-cdff0f211667"/>
    <xsd:import namespace="1a98b8ef-1c42-4c79-9a8d-2e83f3937c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760c8-5521-4291-9fd5-cdff0f211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94bc344-7230-4db4-aeb2-8bbe3325b9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98b8ef-1c42-4c79-9a8d-2e83f3937c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63b0f18-3ed8-43ac-b4e1-0ed0514c27aa}" ma:internalName="TaxCatchAll" ma:showField="CatchAllData" ma:web="1a98b8ef-1c42-4c79-9a8d-2e83f3937c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1A3849-56DE-4900-8CCD-E055FFB7876F}">
  <ds:schemaRefs>
    <ds:schemaRef ds:uri="1a98b8ef-1c42-4c79-9a8d-2e83f3937cd9"/>
    <ds:schemaRef ds:uri="http://schemas.microsoft.com/office/2006/metadata/properties"/>
    <ds:schemaRef ds:uri="http://schemas.microsoft.com/office/infopath/2007/PartnerControls"/>
    <ds:schemaRef ds:uri="608760c8-5521-4291-9fd5-cdff0f211667"/>
  </ds:schemaRefs>
</ds:datastoreItem>
</file>

<file path=customXml/itemProps2.xml><?xml version="1.0" encoding="utf-8"?>
<ds:datastoreItem xmlns:ds="http://schemas.openxmlformats.org/officeDocument/2006/customXml" ds:itemID="{16F005A2-3DE7-44EB-AA65-76A9220D54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760c8-5521-4291-9fd5-cdff0f211667"/>
    <ds:schemaRef ds:uri="1a98b8ef-1c42-4c79-9a8d-2e83f3937c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28ACD3-31E0-4637-B3D8-51EF28F605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TotalTime>
  <Words>3274</Words>
  <Application>Microsoft Office PowerPoint</Application>
  <PresentationFormat>On-screen Show (4:3)</PresentationFormat>
  <Paragraphs>302</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Comfortaa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MOC 1</vt:lpstr>
      <vt:lpstr>PowerPoint Presentation</vt:lpstr>
      <vt:lpstr>PowerPoint Presentation</vt:lpstr>
      <vt:lpstr>PowerPoint Presentation</vt:lpstr>
      <vt:lpstr>MOC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MOC 3</vt:lpstr>
      <vt:lpstr>PowerPoint Presentation</vt:lpstr>
      <vt:lpstr>PowerPoint Presentation</vt:lpstr>
      <vt:lpstr>PowerPoint Presentation</vt:lpstr>
      <vt:lpstr>MOC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Czarynn Provines</dc:creator>
  <cp:lastModifiedBy>Jennifer Bundy</cp:lastModifiedBy>
  <cp:revision>15</cp:revision>
  <dcterms:created xsi:type="dcterms:W3CDTF">2020-07-07T21:25:07Z</dcterms:created>
  <dcterms:modified xsi:type="dcterms:W3CDTF">2022-08-11T20:05:16Z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0x010100B7039275F4F5C0409F023AD6BEE15797</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MediaServiceImageTags">
    <vt:lpwstr/>
  </property>
</Properties>
</file>